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charts/chart7.xml" ContentType="application/vnd.openxmlformats-officedocument.drawingml.chart+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charts/chart11.xml" ContentType="application/vnd.openxmlformats-officedocument.drawingml.chart+xml"/>
  <Override PartName="/ppt/charts/style9.xml" ContentType="application/vnd.ms-office.chartstyle+xml"/>
  <Override PartName="/ppt/charts/colors9.xml" ContentType="application/vnd.ms-office.chartcolorstyle+xml"/>
  <Override PartName="/ppt/charts/chart12.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3.xml" ContentType="application/vnd.openxmlformats-officedocument.drawingml.chart+xml"/>
  <Override PartName="/ppt/charts/style11.xml" ContentType="application/vnd.ms-office.chartstyle+xml"/>
  <Override PartName="/ppt/charts/colors1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725" r:id="rId1"/>
  </p:sldMasterIdLst>
  <p:notesMasterIdLst>
    <p:notesMasterId r:id="rId52"/>
  </p:notesMasterIdLst>
  <p:handoutMasterIdLst>
    <p:handoutMasterId r:id="rId53"/>
  </p:handoutMasterIdLst>
  <p:sldIdLst>
    <p:sldId id="647" r:id="rId2"/>
    <p:sldId id="672" r:id="rId3"/>
    <p:sldId id="752" r:id="rId4"/>
    <p:sldId id="726" r:id="rId5"/>
    <p:sldId id="781" r:id="rId6"/>
    <p:sldId id="744" r:id="rId7"/>
    <p:sldId id="751" r:id="rId8"/>
    <p:sldId id="722" r:id="rId9"/>
    <p:sldId id="724" r:id="rId10"/>
    <p:sldId id="777" r:id="rId11"/>
    <p:sldId id="729" r:id="rId12"/>
    <p:sldId id="754" r:id="rId13"/>
    <p:sldId id="772" r:id="rId14"/>
    <p:sldId id="753" r:id="rId15"/>
    <p:sldId id="756" r:id="rId16"/>
    <p:sldId id="758" r:id="rId17"/>
    <p:sldId id="763" r:id="rId18"/>
    <p:sldId id="765" r:id="rId19"/>
    <p:sldId id="759" r:id="rId20"/>
    <p:sldId id="766" r:id="rId21"/>
    <p:sldId id="764" r:id="rId22"/>
    <p:sldId id="784" r:id="rId23"/>
    <p:sldId id="773" r:id="rId24"/>
    <p:sldId id="761" r:id="rId25"/>
    <p:sldId id="762" r:id="rId26"/>
    <p:sldId id="734" r:id="rId27"/>
    <p:sldId id="774" r:id="rId28"/>
    <p:sldId id="704" r:id="rId29"/>
    <p:sldId id="673" r:id="rId30"/>
    <p:sldId id="746" r:id="rId31"/>
    <p:sldId id="745" r:id="rId32"/>
    <p:sldId id="701" r:id="rId33"/>
    <p:sldId id="740" r:id="rId34"/>
    <p:sldId id="776" r:id="rId35"/>
    <p:sldId id="716" r:id="rId36"/>
    <p:sldId id="708" r:id="rId37"/>
    <p:sldId id="715" r:id="rId38"/>
    <p:sldId id="718" r:id="rId39"/>
    <p:sldId id="741" r:id="rId40"/>
    <p:sldId id="747" r:id="rId41"/>
    <p:sldId id="770" r:id="rId42"/>
    <p:sldId id="755" r:id="rId43"/>
    <p:sldId id="783" r:id="rId44"/>
    <p:sldId id="782" r:id="rId45"/>
    <p:sldId id="775" r:id="rId46"/>
    <p:sldId id="757" r:id="rId47"/>
    <p:sldId id="769" r:id="rId48"/>
    <p:sldId id="760" r:id="rId49"/>
    <p:sldId id="778" r:id="rId50"/>
    <p:sldId id="709" r:id="rId51"/>
  </p:sldIdLst>
  <p:sldSz cx="12192000" cy="6858000"/>
  <p:notesSz cx="10234613" cy="7099300"/>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1" orient="horz" pos="2160" userDrawn="1">
          <p15:clr>
            <a:srgbClr val="A4A3A4"/>
          </p15:clr>
        </p15:guide>
        <p15:guide id="2" orient="horz" pos="618" userDrawn="1">
          <p15:clr>
            <a:srgbClr val="A4A3A4"/>
          </p15:clr>
        </p15:guide>
        <p15:guide id="3" orient="horz" pos="4042" userDrawn="1">
          <p15:clr>
            <a:srgbClr val="A4A3A4"/>
          </p15:clr>
        </p15:guide>
        <p15:guide id="4" pos="7499" userDrawn="1">
          <p15:clr>
            <a:srgbClr val="A4A3A4"/>
          </p15:clr>
        </p15:guide>
        <p15:guide id="5" pos="211" userDrawn="1">
          <p15:clr>
            <a:srgbClr val="A4A3A4"/>
          </p15:clr>
        </p15:guide>
        <p15:guide id="6" pos="3840" userDrawn="1">
          <p15:clr>
            <a:srgbClr val="A4A3A4"/>
          </p15:clr>
        </p15:guide>
      </p15:sldGuideLst>
    </p:ext>
    <p:ext uri="{2D200454-40CA-4A62-9FC3-DE9A4176ACB9}">
      <p15:notesGuideLst xmlns:p15="http://schemas.microsoft.com/office/powerpoint/2012/main">
        <p15:guide id="1" orient="horz" pos="2236" userDrawn="1">
          <p15:clr>
            <a:srgbClr val="A4A3A4"/>
          </p15:clr>
        </p15:guide>
        <p15:guide id="2" pos="322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5BD"/>
    <a:srgbClr val="C0C0C0"/>
    <a:srgbClr val="000000"/>
    <a:srgbClr val="41BEFF"/>
    <a:srgbClr val="FF8000"/>
    <a:srgbClr val="CB6C1D"/>
    <a:srgbClr val="ECE8C2"/>
    <a:srgbClr val="91AC6B"/>
    <a:srgbClr val="074F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3AC54C-C3E2-4BE1-B096-C754771A3830}" v="247" dt="2020-11-23T01:34:57.184"/>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Mittlere Formatvorlage 1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9" autoAdjust="0"/>
    <p:restoredTop sz="95662" autoAdjust="0"/>
  </p:normalViewPr>
  <p:slideViewPr>
    <p:cSldViewPr>
      <p:cViewPr varScale="1">
        <p:scale>
          <a:sx n="115" d="100"/>
          <a:sy n="115" d="100"/>
        </p:scale>
        <p:origin x="372" y="108"/>
      </p:cViewPr>
      <p:guideLst>
        <p:guide orient="horz" pos="2160"/>
        <p:guide orient="horz" pos="618"/>
        <p:guide orient="horz" pos="4042"/>
        <p:guide pos="7499"/>
        <p:guide pos="211"/>
        <p:guide pos="3840"/>
      </p:guideLst>
    </p:cSldViewPr>
  </p:slideViewPr>
  <p:outlineViewPr>
    <p:cViewPr>
      <p:scale>
        <a:sx n="33" d="100"/>
        <a:sy n="33" d="100"/>
      </p:scale>
      <p:origin x="0" y="390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1" d="100"/>
          <a:sy n="101" d="100"/>
        </p:scale>
        <p:origin x="-2532" y="-108"/>
      </p:cViewPr>
      <p:guideLst>
        <p:guide orient="horz" pos="2236"/>
        <p:guide pos="322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oleObject" Target="https://d.docs.live.net/db851436a0e95406/TUM/Bachelor%20Thesis/Bachelor%20Thesis/Thesis%20result/Concept%20matrix.xlsx" TargetMode="External"/><Relationship Id="rId2" Type="http://schemas.microsoft.com/office/2011/relationships/chartColorStyle" Target="colors8.xml"/><Relationship Id="rId1" Type="http://schemas.microsoft.com/office/2011/relationships/chartStyle" Target="style8.xml"/></Relationships>
</file>

<file path=ppt/charts/_rels/chart11.xml.rels><?xml version="1.0" encoding="UTF-8" standalone="yes"?>
<Relationships xmlns="http://schemas.openxmlformats.org/package/2006/relationships"><Relationship Id="rId3" Type="http://schemas.openxmlformats.org/officeDocument/2006/relationships/oleObject" Target="https://d.docs.live.net/db851436a0e95406/TUM/Bachelor%20Thesis/Bachelor%20Thesis/Thesis%20result/Activity-tool-mapping.xlsx" TargetMode="External"/><Relationship Id="rId2" Type="http://schemas.microsoft.com/office/2011/relationships/chartColorStyle" Target="colors9.xml"/><Relationship Id="rId1" Type="http://schemas.microsoft.com/office/2011/relationships/chartStyle" Target="style9.xml"/></Relationships>
</file>

<file path=ppt/charts/_rels/chart12.xml.rels><?xml version="1.0" encoding="UTF-8" standalone="yes"?>
<Relationships xmlns="http://schemas.openxmlformats.org/package/2006/relationships"><Relationship Id="rId3" Type="http://schemas.openxmlformats.org/officeDocument/2006/relationships/oleObject" Target="https://d.docs.live.net/db851436a0e95406/TUM/Bachelor%20Thesis/Bachelor%20Thesis/Thesis%20result/Activity-tool-mapping.xlsx" TargetMode="External"/><Relationship Id="rId2" Type="http://schemas.microsoft.com/office/2011/relationships/chartColorStyle" Target="colors10.xml"/><Relationship Id="rId1" Type="http://schemas.microsoft.com/office/2011/relationships/chartStyle" Target="style10.xml"/></Relationships>
</file>

<file path=ppt/charts/_rels/chart13.xml.rels><?xml version="1.0" encoding="UTF-8" standalone="yes"?>
<Relationships xmlns="http://schemas.openxmlformats.org/package/2006/relationships"><Relationship Id="rId3" Type="http://schemas.openxmlformats.org/officeDocument/2006/relationships/oleObject" Target="https://d.docs.live.net/db851436a0e95406/TUM/Bachelor%20Thesis/Bachelor%20Thesis/Thesis%20result/Activity-tool-mapping.xlsx"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db851436a0e95406/TUM/Bachelor%20Thesis/Bachelor%20Thesis/Thesis%20result/Concept%20matrix.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https://d.docs.live.net/db851436a0e95406/TUM/Bachelor%20Thesis/Bachelor%20Thesis/Thesis%20result/Activity-tool-mapping.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https://d.docs.live.net/db851436a0e95406/Desktop/Bachelor%20Thesis/Bachelor%20Thesis/Thesis%20result/Activity-tool-mapping.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https://d.docs.live.net/db851436a0e95406/TUM/Bachelor%20Thesis/Bachelor%20Thesis/Thesis%20result/Activity-tool-mapping.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https://d.docs.live.net/db851436a0e95406/TUM/Bachelor%20Thesis/Bachelor%20Thesis/Thesis%20result/Activity-tool-mapping.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8.xml.rels><?xml version="1.0" encoding="UTF-8" standalone="yes"?>
<Relationships xmlns="http://schemas.openxmlformats.org/package/2006/relationships"><Relationship Id="rId3" Type="http://schemas.openxmlformats.org/officeDocument/2006/relationships/oleObject" Target="https://d.docs.live.net/db851436a0e95406/TUM/Bachelor%20Thesis/Bachelor%20Thesis/Thesis%20result/Concept%20matrix.xlsx" TargetMode="External"/><Relationship Id="rId2" Type="http://schemas.microsoft.com/office/2011/relationships/chartColorStyle" Target="colors6.xml"/><Relationship Id="rId1" Type="http://schemas.microsoft.com/office/2011/relationships/chartStyle" Target="style6.xml"/></Relationships>
</file>

<file path=ppt/charts/_rels/chart9.xml.rels><?xml version="1.0" encoding="UTF-8" standalone="yes"?>
<Relationships xmlns="http://schemas.openxmlformats.org/package/2006/relationships"><Relationship Id="rId3" Type="http://schemas.openxmlformats.org/officeDocument/2006/relationships/oleObject" Target="https://d.docs.live.net/db851436a0e95406/TUM/Bachelor%20Thesis/Bachelor%20Thesis/Thesis%20result/Concept%20matrix.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Fully deployed</c:v>
                </c:pt>
              </c:strCache>
            </c:strRef>
          </c:tx>
          <c:spPr>
            <a:ln>
              <a:solidFill>
                <a:srgbClr val="2875DD"/>
              </a:solidFill>
            </a:ln>
          </c:spPr>
          <c:marker>
            <c:symbol val="circle"/>
            <c:size val="5"/>
            <c:spPr>
              <a:solidFill>
                <a:srgbClr val="2875DD"/>
              </a:solidFill>
              <a:ln>
                <a:solidFill>
                  <a:srgbClr val="2875DD"/>
                </a:solidFill>
              </a:ln>
            </c:spPr>
          </c:marker>
          <c:dLbls>
            <c:dLbl>
              <c:idx val="0"/>
              <c:numFmt formatCode="#,##0.00" sourceLinked="0"/>
              <c:spPr/>
              <c:txPr>
                <a:bodyPr/>
                <a:lstStyle/>
                <a:p>
                  <a:pPr>
                    <a:defRPr sz="1000" b="0" smtId="4294967295">
                      <a:solidFill>
                        <a:srgbClr val="0F283E"/>
                      </a:solidFill>
                      <a:latin typeface="Open Sans Light"/>
                    </a:defRPr>
                  </a:pPr>
                  <a:endParaRPr lang="en-US"/>
                </a:p>
              </c:txPr>
              <c:dLblPos val="t"/>
              <c:showLegendKey val="0"/>
              <c:showVal val="1"/>
              <c:showCatName val="0"/>
              <c:showSerName val="0"/>
              <c:showPercent val="0"/>
              <c:showBubbleSize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04B5-4C4F-A432-3998C1C54AE1}"/>
                </c:ext>
              </c:extLst>
            </c:dLbl>
            <c:dLbl>
              <c:idx val="1"/>
              <c:numFmt formatCode="#,##0.00" sourceLinked="0"/>
              <c:spPr/>
              <c:txPr>
                <a:bodyPr/>
                <a:lstStyle/>
                <a:p>
                  <a:pPr>
                    <a:defRPr sz="1000" b="0" smtId="4294967295">
                      <a:solidFill>
                        <a:srgbClr val="0F283E"/>
                      </a:solidFill>
                      <a:latin typeface="Open Sans Light"/>
                    </a:defRPr>
                  </a:pPr>
                  <a:endParaRPr lang="en-US"/>
                </a:p>
              </c:txPr>
              <c:dLblPos val="t"/>
              <c:showLegendKey val="0"/>
              <c:showVal val="1"/>
              <c:showCatName val="0"/>
              <c:showSerName val="0"/>
              <c:showPercent val="0"/>
              <c:showBubbleSize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04B5-4C4F-A432-3998C1C54AE1}"/>
                </c:ext>
              </c:extLst>
            </c:dLbl>
            <c:dLbl>
              <c:idx val="2"/>
              <c:numFmt formatCode="#,##0.00" sourceLinked="0"/>
              <c:spPr/>
              <c:txPr>
                <a:bodyPr/>
                <a:lstStyle/>
                <a:p>
                  <a:pPr>
                    <a:defRPr sz="1000" b="0" smtId="4294967295">
                      <a:solidFill>
                        <a:srgbClr val="0F283E"/>
                      </a:solidFill>
                      <a:latin typeface="Open Sans Light"/>
                    </a:defRPr>
                  </a:pPr>
                  <a:endParaRPr lang="en-US"/>
                </a:p>
              </c:txPr>
              <c:dLblPos val="t"/>
              <c:showLegendKey val="0"/>
              <c:showVal val="1"/>
              <c:showCatName val="0"/>
              <c:showSerName val="0"/>
              <c:showPercent val="0"/>
              <c:showBubbleSize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04B5-4C4F-A432-3998C1C54AE1}"/>
                </c:ext>
              </c:extLst>
            </c:dLbl>
            <c:spPr>
              <a:noFill/>
              <a:ln>
                <a:noFill/>
              </a:ln>
              <a:effectLst/>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showLeaderLines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15:showLeaderLines val="0"/>
              </c:ext>
            </c:extLst>
          </c:dLbls>
          <c:cat>
            <c:numRef>
              <c:f>Sheet1!$A$2:$A$4</c:f>
              <c:numCache>
                <c:formatCode>General</c:formatCode>
                <c:ptCount val="3"/>
                <c:pt idx="0">
                  <c:v>2018</c:v>
                </c:pt>
                <c:pt idx="1">
                  <c:v>2019</c:v>
                </c:pt>
                <c:pt idx="2">
                  <c:v>2020</c:v>
                </c:pt>
              </c:numCache>
            </c:numRef>
          </c:cat>
          <c:val>
            <c:numRef>
              <c:f>Sheet1!$B$2:$B$4</c:f>
              <c:numCache>
                <c:formatCode>General</c:formatCode>
                <c:ptCount val="3"/>
                <c:pt idx="0">
                  <c:v>2.88</c:v>
                </c:pt>
                <c:pt idx="1">
                  <c:v>2.65</c:v>
                </c:pt>
                <c:pt idx="2">
                  <c:v>2.4500000000000002</c:v>
                </c:pt>
              </c:numCache>
            </c:numRef>
          </c:val>
          <c:smooth val="0"/>
          <c:extLst>
            <c:ext xmlns:c16="http://schemas.microsoft.com/office/drawing/2014/chart" uri="{C3380CC4-5D6E-409C-BE32-E72D297353CC}">
              <c16:uniqueId val="{00000003-04B5-4C4F-A432-3998C1C54AE1}"/>
            </c:ext>
          </c:extLst>
        </c:ser>
        <c:ser>
          <c:idx val="1"/>
          <c:order val="1"/>
          <c:tx>
            <c:strRef>
              <c:f>Sheet1!$C$1</c:f>
              <c:strCache>
                <c:ptCount val="1"/>
                <c:pt idx="0">
                  <c:v>Partially deployed</c:v>
                </c:pt>
              </c:strCache>
            </c:strRef>
          </c:tx>
          <c:spPr>
            <a:ln>
              <a:solidFill>
                <a:srgbClr val="0F283E"/>
              </a:solidFill>
            </a:ln>
          </c:spPr>
          <c:marker>
            <c:symbol val="circle"/>
            <c:size val="5"/>
            <c:spPr>
              <a:solidFill>
                <a:srgbClr val="0F283E"/>
              </a:solidFill>
              <a:ln>
                <a:solidFill>
                  <a:srgbClr val="0F283E"/>
                </a:solidFill>
              </a:ln>
            </c:spPr>
          </c:marker>
          <c:dLbls>
            <c:dLbl>
              <c:idx val="0"/>
              <c:numFmt formatCode="#,##0.00" sourceLinked="0"/>
              <c:spPr/>
              <c:txPr>
                <a:bodyPr/>
                <a:lstStyle/>
                <a:p>
                  <a:pPr>
                    <a:defRPr sz="1000" b="0" smtId="4294967295">
                      <a:solidFill>
                        <a:srgbClr val="0F283E"/>
                      </a:solidFill>
                      <a:latin typeface="Open Sans Light"/>
                    </a:defRPr>
                  </a:pPr>
                  <a:endParaRPr lang="en-US"/>
                </a:p>
              </c:txPr>
              <c:dLblPos val="t"/>
              <c:showLegendKey val="0"/>
              <c:showVal val="1"/>
              <c:showCatName val="0"/>
              <c:showSerName val="0"/>
              <c:showPercent val="0"/>
              <c:showBubbleSize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4-04B5-4C4F-A432-3998C1C54AE1}"/>
                </c:ext>
              </c:extLst>
            </c:dLbl>
            <c:dLbl>
              <c:idx val="1"/>
              <c:numFmt formatCode="#,##0.00" sourceLinked="0"/>
              <c:spPr/>
              <c:txPr>
                <a:bodyPr/>
                <a:lstStyle/>
                <a:p>
                  <a:pPr>
                    <a:defRPr sz="1000" b="0" smtId="4294967295">
                      <a:solidFill>
                        <a:srgbClr val="0F283E"/>
                      </a:solidFill>
                      <a:latin typeface="Open Sans Light"/>
                    </a:defRPr>
                  </a:pPr>
                  <a:endParaRPr lang="en-US"/>
                </a:p>
              </c:txPr>
              <c:dLblPos val="t"/>
              <c:showLegendKey val="0"/>
              <c:showVal val="1"/>
              <c:showCatName val="0"/>
              <c:showSerName val="0"/>
              <c:showPercent val="0"/>
              <c:showBubbleSize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04B5-4C4F-A432-3998C1C54AE1}"/>
                </c:ext>
              </c:extLst>
            </c:dLbl>
            <c:dLbl>
              <c:idx val="2"/>
              <c:numFmt formatCode="#,##0.00" sourceLinked="0"/>
              <c:spPr/>
              <c:txPr>
                <a:bodyPr/>
                <a:lstStyle/>
                <a:p>
                  <a:pPr>
                    <a:defRPr sz="1000" b="0" smtId="4294967295">
                      <a:solidFill>
                        <a:srgbClr val="0F283E"/>
                      </a:solidFill>
                      <a:latin typeface="Open Sans Light"/>
                    </a:defRPr>
                  </a:pPr>
                  <a:endParaRPr lang="en-US"/>
                </a:p>
              </c:txPr>
              <c:dLblPos val="t"/>
              <c:showLegendKey val="0"/>
              <c:showVal val="1"/>
              <c:showCatName val="0"/>
              <c:showSerName val="0"/>
              <c:showPercent val="0"/>
              <c:showBubbleSize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6-04B5-4C4F-A432-3998C1C54AE1}"/>
                </c:ext>
              </c:extLst>
            </c:dLbl>
            <c:spPr>
              <a:noFill/>
              <a:ln>
                <a:noFill/>
              </a:ln>
              <a:effectLst/>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showLeaderLines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15:showLeaderLines val="0"/>
              </c:ext>
            </c:extLst>
          </c:dLbls>
          <c:cat>
            <c:numRef>
              <c:f>Sheet1!$A$2:$A$4</c:f>
              <c:numCache>
                <c:formatCode>General</c:formatCode>
                <c:ptCount val="3"/>
                <c:pt idx="0">
                  <c:v>2018</c:v>
                </c:pt>
                <c:pt idx="1">
                  <c:v>2019</c:v>
                </c:pt>
                <c:pt idx="2">
                  <c:v>2020</c:v>
                </c:pt>
              </c:numCache>
            </c:numRef>
          </c:cat>
          <c:val>
            <c:numRef>
              <c:f>Sheet1!$C$2:$C$4</c:f>
              <c:numCache>
                <c:formatCode>General</c:formatCode>
                <c:ptCount val="3"/>
                <c:pt idx="0">
                  <c:v>3.39</c:v>
                </c:pt>
                <c:pt idx="1">
                  <c:v>3.86</c:v>
                </c:pt>
                <c:pt idx="2">
                  <c:v>4.1100000000000003</c:v>
                </c:pt>
              </c:numCache>
            </c:numRef>
          </c:val>
          <c:smooth val="0"/>
          <c:extLst>
            <c:ext xmlns:c16="http://schemas.microsoft.com/office/drawing/2014/chart" uri="{C3380CC4-5D6E-409C-BE32-E72D297353CC}">
              <c16:uniqueId val="{00000007-04B5-4C4F-A432-3998C1C54AE1}"/>
            </c:ext>
          </c:extLst>
        </c:ser>
        <c:ser>
          <c:idx val="2"/>
          <c:order val="2"/>
          <c:tx>
            <c:strRef>
              <c:f>Sheet1!$D$1</c:f>
              <c:strCache>
                <c:ptCount val="1"/>
                <c:pt idx="0">
                  <c:v>Not deployed</c:v>
                </c:pt>
              </c:strCache>
            </c:strRef>
          </c:tx>
          <c:spPr>
            <a:ln>
              <a:solidFill>
                <a:srgbClr val="BABABA"/>
              </a:solidFill>
            </a:ln>
          </c:spPr>
          <c:marker>
            <c:symbol val="circle"/>
            <c:size val="5"/>
            <c:spPr>
              <a:solidFill>
                <a:srgbClr val="BABABA"/>
              </a:solidFill>
              <a:ln>
                <a:solidFill>
                  <a:srgbClr val="BABABA"/>
                </a:solidFill>
              </a:ln>
            </c:spPr>
          </c:marker>
          <c:dLbls>
            <c:dLbl>
              <c:idx val="0"/>
              <c:numFmt formatCode="#,##0.00" sourceLinked="0"/>
              <c:spPr/>
              <c:txPr>
                <a:bodyPr/>
                <a:lstStyle/>
                <a:p>
                  <a:pPr>
                    <a:defRPr sz="1000" b="0" smtId="4294967295">
                      <a:solidFill>
                        <a:srgbClr val="0F283E"/>
                      </a:solidFill>
                      <a:latin typeface="Open Sans Light"/>
                    </a:defRPr>
                  </a:pPr>
                  <a:endParaRPr lang="en-US"/>
                </a:p>
              </c:txPr>
              <c:dLblPos val="t"/>
              <c:showLegendKey val="0"/>
              <c:showVal val="1"/>
              <c:showCatName val="0"/>
              <c:showSerName val="0"/>
              <c:showPercent val="0"/>
              <c:showBubbleSize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8-04B5-4C4F-A432-3998C1C54AE1}"/>
                </c:ext>
              </c:extLst>
            </c:dLbl>
            <c:dLbl>
              <c:idx val="1"/>
              <c:numFmt formatCode="#,##0.00" sourceLinked="0"/>
              <c:spPr/>
              <c:txPr>
                <a:bodyPr/>
                <a:lstStyle/>
                <a:p>
                  <a:pPr>
                    <a:defRPr sz="1000" b="0" smtId="4294967295">
                      <a:solidFill>
                        <a:srgbClr val="0F283E"/>
                      </a:solidFill>
                      <a:latin typeface="Open Sans Light"/>
                    </a:defRPr>
                  </a:pPr>
                  <a:endParaRPr lang="en-US"/>
                </a:p>
              </c:txPr>
              <c:dLblPos val="t"/>
              <c:showLegendKey val="0"/>
              <c:showVal val="1"/>
              <c:showCatName val="0"/>
              <c:showSerName val="0"/>
              <c:showPercent val="0"/>
              <c:showBubbleSize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9-04B5-4C4F-A432-3998C1C54AE1}"/>
                </c:ext>
              </c:extLst>
            </c:dLbl>
            <c:dLbl>
              <c:idx val="2"/>
              <c:numFmt formatCode="#,##0.00" sourceLinked="0"/>
              <c:spPr/>
              <c:txPr>
                <a:bodyPr/>
                <a:lstStyle/>
                <a:p>
                  <a:pPr>
                    <a:defRPr sz="1000" b="0" smtId="4294967295">
                      <a:solidFill>
                        <a:srgbClr val="0F283E"/>
                      </a:solidFill>
                      <a:latin typeface="Open Sans Light"/>
                    </a:defRPr>
                  </a:pPr>
                  <a:endParaRPr lang="en-US"/>
                </a:p>
              </c:txPr>
              <c:dLblPos val="t"/>
              <c:showLegendKey val="0"/>
              <c:showVal val="1"/>
              <c:showCatName val="0"/>
              <c:showSerName val="0"/>
              <c:showPercent val="0"/>
              <c:showBubbleSize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A-04B5-4C4F-A432-3998C1C54AE1}"/>
                </c:ext>
              </c:extLst>
            </c:dLbl>
            <c:spPr>
              <a:noFill/>
              <a:ln>
                <a:noFill/>
              </a:ln>
              <a:effectLst/>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showLeaderLines val="0"/>
            <c:extLst xmlns:a14="http://schemas.microsoft.com/office/drawing/2010/main" xmlns:wp="http://schemas.openxmlformats.org/drawingml/2006/wordprocessingDrawing" xmlns:xml="http://www.w3.org/XML/1998/namespace" xmlns:w="http://schemas.openxmlformats.org/wordprocessingml/2006/main" xmlns:m="http://schemas.openxmlformats.org/officeDocument/2006/math">
              <c:ext xmlns:c15="http://schemas.microsoft.com/office/drawing/2012/chart" uri="{CE6537A1-D6FC-4f65-9D91-7224C49458BB}">
                <c15:showLeaderLines val="0"/>
              </c:ext>
            </c:extLst>
          </c:dLbls>
          <c:cat>
            <c:numRef>
              <c:f>Sheet1!$A$2:$A$4</c:f>
              <c:numCache>
                <c:formatCode>General</c:formatCode>
                <c:ptCount val="3"/>
                <c:pt idx="0">
                  <c:v>2018</c:v>
                </c:pt>
                <c:pt idx="1">
                  <c:v>2019</c:v>
                </c:pt>
                <c:pt idx="2">
                  <c:v>2020</c:v>
                </c:pt>
              </c:numCache>
            </c:numRef>
          </c:cat>
          <c:val>
            <c:numRef>
              <c:f>Sheet1!$D$2:$D$4</c:f>
              <c:numCache>
                <c:formatCode>General</c:formatCode>
                <c:ptCount val="3"/>
                <c:pt idx="0">
                  <c:v>4.43</c:v>
                </c:pt>
                <c:pt idx="1">
                  <c:v>5.16</c:v>
                </c:pt>
                <c:pt idx="2">
                  <c:v>6.03</c:v>
                </c:pt>
              </c:numCache>
            </c:numRef>
          </c:val>
          <c:smooth val="0"/>
          <c:extLst>
            <c:ext xmlns:c16="http://schemas.microsoft.com/office/drawing/2014/chart" uri="{C3380CC4-5D6E-409C-BE32-E72D297353CC}">
              <c16:uniqueId val="{0000000B-04B5-4C4F-A432-3998C1C54AE1}"/>
            </c:ext>
          </c:extLst>
        </c:ser>
        <c:dLbls>
          <c:showLegendKey val="0"/>
          <c:showVal val="0"/>
          <c:showCatName val="0"/>
          <c:showSerName val="0"/>
          <c:showPercent val="0"/>
          <c:showBubbleSize val="0"/>
        </c:dLbls>
        <c:marker val="1"/>
        <c:smooth val="0"/>
        <c:axId val="67451136"/>
        <c:axId val="66437120"/>
      </c:lineChart>
      <c:catAx>
        <c:axId val="67451136"/>
        <c:scaling>
          <c:orientation val="minMax"/>
        </c:scaling>
        <c:delete val="0"/>
        <c:axPos val="b"/>
        <c:numFmt formatCode="General" sourceLinked="0"/>
        <c:majorTickMark val="none"/>
        <c:minorTickMark val="none"/>
        <c:tickLblPos val="low"/>
        <c:spPr>
          <a:ln w="25400">
            <a:solidFill>
              <a:srgbClr val="000000"/>
            </a:solidFill>
          </a:ln>
        </c:spPr>
        <c:txPr>
          <a:bodyPr/>
          <a:lstStyle/>
          <a:p>
            <a:pPr>
              <a:defRPr sz="1000" b="0" smtId="4294967295">
                <a:solidFill>
                  <a:srgbClr val="0F283E"/>
                </a:solidFill>
                <a:latin typeface="Open Sans Light"/>
              </a:defRPr>
            </a:pPr>
            <a:endParaRPr lang="en-US"/>
          </a:p>
        </c:txPr>
        <c:crossAx val="66437120"/>
        <c:crosses val="autoZero"/>
        <c:auto val="0"/>
        <c:lblAlgn val="ctr"/>
        <c:lblOffset val="100"/>
        <c:noMultiLvlLbl val="0"/>
      </c:catAx>
      <c:valAx>
        <c:axId val="66437120"/>
        <c:scaling>
          <c:orientation val="minMax"/>
          <c:min val="2"/>
        </c:scaling>
        <c:delete val="0"/>
        <c:axPos val="l"/>
        <c:majorGridlines>
          <c:spPr>
            <a:ln w="9525">
              <a:solidFill>
                <a:srgbClr val="2F2F2F"/>
              </a:solidFill>
              <a:prstDash val="dot"/>
            </a:ln>
          </c:spPr>
        </c:majorGridlines>
        <c:title>
          <c:tx>
            <c:rich>
              <a:bodyPr/>
              <a:lstStyle/>
              <a:p>
                <a:pPr>
                  <a:defRPr/>
                </a:pPr>
                <a:r>
                  <a:rPr lang="en-US" sz="1000" b="0">
                    <a:solidFill>
                      <a:srgbClr val="0F283E"/>
                    </a:solidFill>
                    <a:latin typeface="Open Sans Light"/>
                  </a:rPr>
                  <a:t>Cost in million U.S. dollars</a:t>
                </a:r>
              </a:p>
            </c:rich>
          </c:tx>
          <c:overlay val="0"/>
        </c:title>
        <c:numFmt formatCode="#,##0.0" sourceLinked="0"/>
        <c:majorTickMark val="none"/>
        <c:minorTickMark val="none"/>
        <c:tickLblPos val="low"/>
        <c:spPr>
          <a:ln>
            <a:noFill/>
          </a:ln>
        </c:spPr>
        <c:txPr>
          <a:bodyPr/>
          <a:lstStyle/>
          <a:p>
            <a:pPr>
              <a:defRPr sz="1000" b="0" smtId="4294967295">
                <a:solidFill>
                  <a:srgbClr val="0F283E"/>
                </a:solidFill>
                <a:latin typeface="Open Sans Light"/>
              </a:defRPr>
            </a:pPr>
            <a:endParaRPr lang="en-US"/>
          </a:p>
        </c:txPr>
        <c:crossAx val="67451136"/>
        <c:crosses val="autoZero"/>
        <c:crossBetween val="between"/>
      </c:valAx>
    </c:plotArea>
    <c:legend>
      <c:legendPos val="t"/>
      <c:overlay val="0"/>
      <c:txPr>
        <a:bodyPr/>
        <a:lstStyle/>
        <a:p>
          <a:pPr>
            <a:defRPr sz="1000" smtId="4294967295">
              <a:solidFill>
                <a:srgbClr val="0F283E"/>
              </a:solidFill>
              <a:latin typeface="Open Sans Light"/>
            </a:defRPr>
          </a:pPr>
          <a:endParaRPr lang="en-US"/>
        </a:p>
      </c:txPr>
    </c:legend>
    <c:plotVisOnly val="1"/>
    <c:dispBlanksAs val="zero"/>
    <c:showDLblsOverMax val="1"/>
  </c:chart>
  <c:txPr>
    <a:bodyPr/>
    <a:lstStyle/>
    <a:p>
      <a:pPr>
        <a:defRPr sz="1800" smtId="4294967295"/>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stacked"/>
        <c:varyColors val="0"/>
        <c:ser>
          <c:idx val="0"/>
          <c:order val="0"/>
          <c:tx>
            <c:strRef>
              <c:f>'[Concept matrix.xlsx]Diagramms (ALL)'!$C$49</c:f>
              <c:strCache>
                <c:ptCount val="1"/>
                <c:pt idx="0">
                  <c:v>Academic literature</c:v>
                </c:pt>
              </c:strCache>
            </c:strRef>
          </c:tx>
          <c:spPr>
            <a:solidFill>
              <a:schemeClr val="accent5">
                <a:shade val="76000"/>
              </a:schemeClr>
            </a:solidFill>
            <a:ln>
              <a:noFill/>
            </a:ln>
            <a:effectLst/>
          </c:spPr>
          <c:invertIfNegative val="0"/>
          <c:cat>
            <c:strRef>
              <c:f>'[Concept matrix.xlsx]Diagramms (ALL)'!$B$50:$B$71</c:f>
              <c:strCache>
                <c:ptCount val="18"/>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2017</c:v>
                </c:pt>
                <c:pt idx="14">
                  <c:v>2018</c:v>
                </c:pt>
                <c:pt idx="15">
                  <c:v>2019</c:v>
                </c:pt>
                <c:pt idx="16">
                  <c:v>2020</c:v>
                </c:pt>
                <c:pt idx="17">
                  <c:v>"unknown"</c:v>
                </c:pt>
              </c:strCache>
              <c:extLst/>
            </c:strRef>
          </c:cat>
          <c:val>
            <c:numRef>
              <c:f>'[Concept matrix.xlsx]Diagramms (ALL)'!$C$50:$C$71</c:f>
              <c:numCache>
                <c:formatCode>General</c:formatCode>
                <c:ptCount val="18"/>
                <c:pt idx="0">
                  <c:v>1</c:v>
                </c:pt>
                <c:pt idx="1">
                  <c:v>0</c:v>
                </c:pt>
                <c:pt idx="2">
                  <c:v>0</c:v>
                </c:pt>
                <c:pt idx="3">
                  <c:v>1</c:v>
                </c:pt>
                <c:pt idx="4">
                  <c:v>2</c:v>
                </c:pt>
                <c:pt idx="5">
                  <c:v>0</c:v>
                </c:pt>
                <c:pt idx="6">
                  <c:v>1</c:v>
                </c:pt>
                <c:pt idx="7">
                  <c:v>4</c:v>
                </c:pt>
                <c:pt idx="8">
                  <c:v>1</c:v>
                </c:pt>
                <c:pt idx="9">
                  <c:v>2</c:v>
                </c:pt>
                <c:pt idx="10">
                  <c:v>1</c:v>
                </c:pt>
                <c:pt idx="11">
                  <c:v>3</c:v>
                </c:pt>
                <c:pt idx="12">
                  <c:v>3</c:v>
                </c:pt>
                <c:pt idx="13">
                  <c:v>4</c:v>
                </c:pt>
                <c:pt idx="14">
                  <c:v>11</c:v>
                </c:pt>
                <c:pt idx="15">
                  <c:v>14</c:v>
                </c:pt>
                <c:pt idx="16">
                  <c:v>6</c:v>
                </c:pt>
                <c:pt idx="17">
                  <c:v>0</c:v>
                </c:pt>
              </c:numCache>
              <c:extLst/>
            </c:numRef>
          </c:val>
          <c:extLst>
            <c:ext xmlns:c16="http://schemas.microsoft.com/office/drawing/2014/chart" uri="{C3380CC4-5D6E-409C-BE32-E72D297353CC}">
              <c16:uniqueId val="{00000000-CDE0-4ADC-87BF-09DAC69785E3}"/>
            </c:ext>
          </c:extLst>
        </c:ser>
        <c:ser>
          <c:idx val="1"/>
          <c:order val="1"/>
          <c:tx>
            <c:strRef>
              <c:f>'[Concept matrix.xlsx]Diagramms (ALL)'!$D$49</c:f>
              <c:strCache>
                <c:ptCount val="1"/>
                <c:pt idx="0">
                  <c:v>Grey literature</c:v>
                </c:pt>
              </c:strCache>
            </c:strRef>
          </c:tx>
          <c:spPr>
            <a:solidFill>
              <a:schemeClr val="accent5">
                <a:tint val="77000"/>
              </a:schemeClr>
            </a:solidFill>
            <a:ln>
              <a:noFill/>
            </a:ln>
            <a:effectLst/>
          </c:spPr>
          <c:invertIfNegative val="0"/>
          <c:cat>
            <c:strRef>
              <c:f>'[Concept matrix.xlsx]Diagramms (ALL)'!$B$50:$B$71</c:f>
              <c:strCache>
                <c:ptCount val="18"/>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2017</c:v>
                </c:pt>
                <c:pt idx="14">
                  <c:v>2018</c:v>
                </c:pt>
                <c:pt idx="15">
                  <c:v>2019</c:v>
                </c:pt>
                <c:pt idx="16">
                  <c:v>2020</c:v>
                </c:pt>
                <c:pt idx="17">
                  <c:v>"unknown"</c:v>
                </c:pt>
              </c:strCache>
              <c:extLst/>
            </c:strRef>
          </c:cat>
          <c:val>
            <c:numRef>
              <c:f>'[Concept matrix.xlsx]Diagramms (ALL)'!$D$50:$D$71</c:f>
              <c:numCache>
                <c:formatCode>General</c:formatCode>
                <c:ptCount val="18"/>
                <c:pt idx="0">
                  <c:v>0</c:v>
                </c:pt>
                <c:pt idx="1">
                  <c:v>0</c:v>
                </c:pt>
                <c:pt idx="2">
                  <c:v>0</c:v>
                </c:pt>
                <c:pt idx="3">
                  <c:v>0</c:v>
                </c:pt>
                <c:pt idx="4">
                  <c:v>0</c:v>
                </c:pt>
                <c:pt idx="5">
                  <c:v>0</c:v>
                </c:pt>
                <c:pt idx="6">
                  <c:v>0</c:v>
                </c:pt>
                <c:pt idx="7">
                  <c:v>0</c:v>
                </c:pt>
                <c:pt idx="8">
                  <c:v>0</c:v>
                </c:pt>
                <c:pt idx="9">
                  <c:v>0</c:v>
                </c:pt>
                <c:pt idx="10">
                  <c:v>0</c:v>
                </c:pt>
                <c:pt idx="11">
                  <c:v>3</c:v>
                </c:pt>
                <c:pt idx="12">
                  <c:v>3</c:v>
                </c:pt>
                <c:pt idx="13">
                  <c:v>2</c:v>
                </c:pt>
                <c:pt idx="14">
                  <c:v>5</c:v>
                </c:pt>
                <c:pt idx="15">
                  <c:v>14</c:v>
                </c:pt>
                <c:pt idx="16">
                  <c:v>9</c:v>
                </c:pt>
                <c:pt idx="17">
                  <c:v>1</c:v>
                </c:pt>
              </c:numCache>
              <c:extLst/>
            </c:numRef>
          </c:val>
          <c:extLst>
            <c:ext xmlns:c16="http://schemas.microsoft.com/office/drawing/2014/chart" uri="{C3380CC4-5D6E-409C-BE32-E72D297353CC}">
              <c16:uniqueId val="{00000001-CDE0-4ADC-87BF-09DAC69785E3}"/>
            </c:ext>
          </c:extLst>
        </c:ser>
        <c:dLbls>
          <c:showLegendKey val="0"/>
          <c:showVal val="0"/>
          <c:showCatName val="0"/>
          <c:showSerName val="0"/>
          <c:showPercent val="0"/>
          <c:showBubbleSize val="0"/>
        </c:dLbls>
        <c:gapWidth val="150"/>
        <c:overlap val="100"/>
        <c:axId val="1104821135"/>
        <c:axId val="816207775"/>
      </c:barChart>
      <c:catAx>
        <c:axId val="1104821135"/>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Year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16207775"/>
        <c:crosses val="autoZero"/>
        <c:auto val="1"/>
        <c:lblAlgn val="ctr"/>
        <c:lblOffset val="100"/>
        <c:noMultiLvlLbl val="0"/>
      </c:catAx>
      <c:valAx>
        <c:axId val="81620777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 of artifacts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04821135"/>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clustered"/>
        <c:varyColors val="0"/>
        <c:ser>
          <c:idx val="0"/>
          <c:order val="0"/>
          <c:spPr>
            <a:solidFill>
              <a:schemeClr val="accent5"/>
            </a:solidFill>
            <a:ln>
              <a:noFill/>
            </a:ln>
            <a:effectLst/>
          </c:spPr>
          <c:invertIfNegative val="0"/>
          <c:cat>
            <c:strRef>
              <c:f>'[Activity-tool-mapping.xlsx]ALL'!$I$2,'[Activity-tool-mapping.xlsx]ALL'!$AR$2,'[Activity-tool-mapping.xlsx]ALL'!$BT$2,'[Activity-tool-mapping.xlsx]ALL'!$CW$2</c:f>
              <c:strCache>
                <c:ptCount val="4"/>
                <c:pt idx="0">
                  <c:v>GOVERNANCE</c:v>
                </c:pt>
                <c:pt idx="1">
                  <c:v>INTELLIGENCE</c:v>
                </c:pt>
                <c:pt idx="2">
                  <c:v>SSDL TOUCHPOINTS</c:v>
                </c:pt>
                <c:pt idx="3">
                  <c:v>DEPLOYMENT</c:v>
                </c:pt>
              </c:strCache>
            </c:strRef>
          </c:cat>
          <c:val>
            <c:numRef>
              <c:f>'[Activity-tool-mapping.xlsx]ALL'!$I$4,'[Activity-tool-mapping.xlsx]ALL'!$AR$4,'[Activity-tool-mapping.xlsx]ALL'!$BT$4,'[Activity-tool-mapping.xlsx]ALL'!$CW$4</c:f>
              <c:numCache>
                <c:formatCode>0%</c:formatCode>
                <c:ptCount val="4"/>
                <c:pt idx="0">
                  <c:v>0.48</c:v>
                </c:pt>
                <c:pt idx="1">
                  <c:v>0.5</c:v>
                </c:pt>
                <c:pt idx="2">
                  <c:v>0.55172413793103448</c:v>
                </c:pt>
                <c:pt idx="3">
                  <c:v>0.66666666666666663</c:v>
                </c:pt>
              </c:numCache>
            </c:numRef>
          </c:val>
          <c:extLst>
            <c:ext xmlns:c16="http://schemas.microsoft.com/office/drawing/2014/chart" uri="{C3380CC4-5D6E-409C-BE32-E72D297353CC}">
              <c16:uniqueId val="{00000000-9061-48C9-814F-7CC2FB58802D}"/>
            </c:ext>
          </c:extLst>
        </c:ser>
        <c:dLbls>
          <c:showLegendKey val="0"/>
          <c:showVal val="0"/>
          <c:showCatName val="0"/>
          <c:showSerName val="0"/>
          <c:showPercent val="0"/>
          <c:showBubbleSize val="0"/>
        </c:dLbls>
        <c:gapWidth val="219"/>
        <c:overlap val="-27"/>
        <c:axId val="701263359"/>
        <c:axId val="817722847"/>
      </c:barChart>
      <c:catAx>
        <c:axId val="7012633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17722847"/>
        <c:crosses val="autoZero"/>
        <c:auto val="1"/>
        <c:lblAlgn val="ctr"/>
        <c:lblOffset val="100"/>
        <c:noMultiLvlLbl val="0"/>
      </c:catAx>
      <c:valAx>
        <c:axId val="817722847"/>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Relative</a:t>
                </a:r>
                <a:r>
                  <a:rPr lang="en-US" baseline="0"/>
                  <a:t>  number of tool-matches</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012633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clustered"/>
        <c:varyColors val="0"/>
        <c:ser>
          <c:idx val="0"/>
          <c:order val="0"/>
          <c:spPr>
            <a:solidFill>
              <a:schemeClr val="accent5"/>
            </a:solidFill>
            <a:ln>
              <a:noFill/>
            </a:ln>
            <a:effectLst/>
          </c:spPr>
          <c:invertIfNegative val="0"/>
          <c:cat>
            <c:strRef>
              <c:f>'[Activity-tool-mapping.xlsx]ALL'!$G$19:$H$19</c:f>
              <c:strCache>
                <c:ptCount val="2"/>
                <c:pt idx="0">
                  <c:v>Free</c:v>
                </c:pt>
                <c:pt idx="1">
                  <c:v>Commercial</c:v>
                </c:pt>
              </c:strCache>
            </c:strRef>
          </c:cat>
          <c:val>
            <c:numRef>
              <c:f>'[Activity-tool-mapping.xlsx]ALL'!$G$20:$H$20</c:f>
              <c:numCache>
                <c:formatCode>General</c:formatCode>
                <c:ptCount val="2"/>
                <c:pt idx="0">
                  <c:v>148</c:v>
                </c:pt>
                <c:pt idx="1">
                  <c:v>130</c:v>
                </c:pt>
              </c:numCache>
            </c:numRef>
          </c:val>
          <c:extLst>
            <c:ext xmlns:c16="http://schemas.microsoft.com/office/drawing/2014/chart" uri="{C3380CC4-5D6E-409C-BE32-E72D297353CC}">
              <c16:uniqueId val="{00000000-8B9B-443A-8E62-8935F0C6C8C1}"/>
            </c:ext>
          </c:extLst>
        </c:ser>
        <c:dLbls>
          <c:showLegendKey val="0"/>
          <c:showVal val="0"/>
          <c:showCatName val="0"/>
          <c:showSerName val="0"/>
          <c:showPercent val="0"/>
          <c:showBubbleSize val="0"/>
        </c:dLbls>
        <c:gapWidth val="219"/>
        <c:overlap val="-27"/>
        <c:axId val="617476591"/>
        <c:axId val="239252431"/>
      </c:barChart>
      <c:catAx>
        <c:axId val="6174765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9252431"/>
        <c:crosses val="autoZero"/>
        <c:auto val="1"/>
        <c:lblAlgn val="ctr"/>
        <c:lblOffset val="100"/>
        <c:noMultiLvlLbl val="0"/>
      </c:catAx>
      <c:valAx>
        <c:axId val="23925243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 of tools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747659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clustered"/>
        <c:varyColors val="0"/>
        <c:ser>
          <c:idx val="0"/>
          <c:order val="0"/>
          <c:tx>
            <c:strRef>
              <c:f>'[Activity-tool-mapping.xlsx]Diagramms'!$C$3</c:f>
              <c:strCache>
                <c:ptCount val="1"/>
                <c:pt idx="0">
                  <c:v>Level 1</c:v>
                </c:pt>
              </c:strCache>
            </c:strRef>
          </c:tx>
          <c:spPr>
            <a:solidFill>
              <a:schemeClr val="accent5">
                <a:shade val="65000"/>
              </a:schemeClr>
            </a:solidFill>
            <a:ln>
              <a:noFill/>
            </a:ln>
            <a:effectLst/>
          </c:spPr>
          <c:invertIfNegative val="0"/>
          <c:cat>
            <c:strRef>
              <c:f>'[Activity-tool-mapping.xlsx]Diagramms'!$B$4:$B$15</c:f>
              <c:strCache>
                <c:ptCount val="12"/>
                <c:pt idx="0">
                  <c:v>SM</c:v>
                </c:pt>
                <c:pt idx="1">
                  <c:v>CP</c:v>
                </c:pt>
                <c:pt idx="2">
                  <c:v>T</c:v>
                </c:pt>
                <c:pt idx="3">
                  <c:v>AM </c:v>
                </c:pt>
                <c:pt idx="4">
                  <c:v>SFD</c:v>
                </c:pt>
                <c:pt idx="5">
                  <c:v>SR</c:v>
                </c:pt>
                <c:pt idx="6">
                  <c:v>AA</c:v>
                </c:pt>
                <c:pt idx="7">
                  <c:v>CR</c:v>
                </c:pt>
                <c:pt idx="8">
                  <c:v>ST</c:v>
                </c:pt>
                <c:pt idx="9">
                  <c:v>PT</c:v>
                </c:pt>
                <c:pt idx="10">
                  <c:v>SE</c:v>
                </c:pt>
                <c:pt idx="11">
                  <c:v>CMVM</c:v>
                </c:pt>
              </c:strCache>
            </c:strRef>
          </c:cat>
          <c:val>
            <c:numRef>
              <c:f>'[Activity-tool-mapping.xlsx]Diagramms'!$C$4:$C$15</c:f>
              <c:numCache>
                <c:formatCode>0%</c:formatCode>
                <c:ptCount val="12"/>
                <c:pt idx="0">
                  <c:v>0</c:v>
                </c:pt>
                <c:pt idx="1">
                  <c:v>1</c:v>
                </c:pt>
                <c:pt idx="2">
                  <c:v>0.66666666666666663</c:v>
                </c:pt>
                <c:pt idx="3">
                  <c:v>0.66666666666666663</c:v>
                </c:pt>
                <c:pt idx="4">
                  <c:v>0</c:v>
                </c:pt>
                <c:pt idx="5">
                  <c:v>0.33333333333333331</c:v>
                </c:pt>
                <c:pt idx="6">
                  <c:v>0.5</c:v>
                </c:pt>
                <c:pt idx="7">
                  <c:v>1</c:v>
                </c:pt>
                <c:pt idx="8">
                  <c:v>0.5</c:v>
                </c:pt>
                <c:pt idx="9">
                  <c:v>0.66666666666666663</c:v>
                </c:pt>
                <c:pt idx="10">
                  <c:v>1</c:v>
                </c:pt>
                <c:pt idx="11">
                  <c:v>1</c:v>
                </c:pt>
              </c:numCache>
            </c:numRef>
          </c:val>
          <c:extLst>
            <c:ext xmlns:c16="http://schemas.microsoft.com/office/drawing/2014/chart" uri="{C3380CC4-5D6E-409C-BE32-E72D297353CC}">
              <c16:uniqueId val="{00000000-6282-465B-81FF-F3755416778D}"/>
            </c:ext>
          </c:extLst>
        </c:ser>
        <c:ser>
          <c:idx val="1"/>
          <c:order val="1"/>
          <c:tx>
            <c:strRef>
              <c:f>'[Activity-tool-mapping.xlsx]Diagramms'!$D$3</c:f>
              <c:strCache>
                <c:ptCount val="1"/>
                <c:pt idx="0">
                  <c:v>Level 2</c:v>
                </c:pt>
              </c:strCache>
            </c:strRef>
          </c:tx>
          <c:spPr>
            <a:solidFill>
              <a:schemeClr val="accent5"/>
            </a:solidFill>
            <a:ln>
              <a:noFill/>
            </a:ln>
            <a:effectLst/>
          </c:spPr>
          <c:invertIfNegative val="0"/>
          <c:cat>
            <c:strRef>
              <c:f>'[Activity-tool-mapping.xlsx]Diagramms'!$B$4:$B$15</c:f>
              <c:strCache>
                <c:ptCount val="12"/>
                <c:pt idx="0">
                  <c:v>SM</c:v>
                </c:pt>
                <c:pt idx="1">
                  <c:v>CP</c:v>
                </c:pt>
                <c:pt idx="2">
                  <c:v>T</c:v>
                </c:pt>
                <c:pt idx="3">
                  <c:v>AM </c:v>
                </c:pt>
                <c:pt idx="4">
                  <c:v>SFD</c:v>
                </c:pt>
                <c:pt idx="5">
                  <c:v>SR</c:v>
                </c:pt>
                <c:pt idx="6">
                  <c:v>AA</c:v>
                </c:pt>
                <c:pt idx="7">
                  <c:v>CR</c:v>
                </c:pt>
                <c:pt idx="8">
                  <c:v>ST</c:v>
                </c:pt>
                <c:pt idx="9">
                  <c:v>PT</c:v>
                </c:pt>
                <c:pt idx="10">
                  <c:v>SE</c:v>
                </c:pt>
                <c:pt idx="11">
                  <c:v>CMVM</c:v>
                </c:pt>
              </c:strCache>
            </c:strRef>
          </c:cat>
          <c:val>
            <c:numRef>
              <c:f>'[Activity-tool-mapping.xlsx]Diagramms'!$D$4:$D$15</c:f>
              <c:numCache>
                <c:formatCode>0%</c:formatCode>
                <c:ptCount val="12"/>
                <c:pt idx="0">
                  <c:v>0.5</c:v>
                </c:pt>
                <c:pt idx="1">
                  <c:v>0.2</c:v>
                </c:pt>
                <c:pt idx="2">
                  <c:v>0.33333333333333331</c:v>
                </c:pt>
                <c:pt idx="3">
                  <c:v>0.8</c:v>
                </c:pt>
                <c:pt idx="4">
                  <c:v>0</c:v>
                </c:pt>
                <c:pt idx="5">
                  <c:v>0.33333333333333331</c:v>
                </c:pt>
                <c:pt idx="6">
                  <c:v>0</c:v>
                </c:pt>
                <c:pt idx="7">
                  <c:v>0.33333333333333331</c:v>
                </c:pt>
                <c:pt idx="8">
                  <c:v>0.75</c:v>
                </c:pt>
                <c:pt idx="9">
                  <c:v>0</c:v>
                </c:pt>
                <c:pt idx="10">
                  <c:v>0.83333333333333337</c:v>
                </c:pt>
                <c:pt idx="11">
                  <c:v>1</c:v>
                </c:pt>
              </c:numCache>
            </c:numRef>
          </c:val>
          <c:extLst>
            <c:ext xmlns:c16="http://schemas.microsoft.com/office/drawing/2014/chart" uri="{C3380CC4-5D6E-409C-BE32-E72D297353CC}">
              <c16:uniqueId val="{00000001-6282-465B-81FF-F3755416778D}"/>
            </c:ext>
          </c:extLst>
        </c:ser>
        <c:ser>
          <c:idx val="2"/>
          <c:order val="2"/>
          <c:tx>
            <c:strRef>
              <c:f>'[Activity-tool-mapping.xlsx]Diagramms'!$E$3</c:f>
              <c:strCache>
                <c:ptCount val="1"/>
                <c:pt idx="0">
                  <c:v>Level 3</c:v>
                </c:pt>
              </c:strCache>
            </c:strRef>
          </c:tx>
          <c:spPr>
            <a:solidFill>
              <a:schemeClr val="accent5">
                <a:tint val="65000"/>
              </a:schemeClr>
            </a:solidFill>
            <a:ln>
              <a:noFill/>
            </a:ln>
            <a:effectLst/>
          </c:spPr>
          <c:invertIfNegative val="0"/>
          <c:cat>
            <c:strRef>
              <c:f>'[Activity-tool-mapping.xlsx]Diagramms'!$B$4:$B$15</c:f>
              <c:strCache>
                <c:ptCount val="12"/>
                <c:pt idx="0">
                  <c:v>SM</c:v>
                </c:pt>
                <c:pt idx="1">
                  <c:v>CP</c:v>
                </c:pt>
                <c:pt idx="2">
                  <c:v>T</c:v>
                </c:pt>
                <c:pt idx="3">
                  <c:v>AM </c:v>
                </c:pt>
                <c:pt idx="4">
                  <c:v>SFD</c:v>
                </c:pt>
                <c:pt idx="5">
                  <c:v>SR</c:v>
                </c:pt>
                <c:pt idx="6">
                  <c:v>AA</c:v>
                </c:pt>
                <c:pt idx="7">
                  <c:v>CR</c:v>
                </c:pt>
                <c:pt idx="8">
                  <c:v>ST</c:v>
                </c:pt>
                <c:pt idx="9">
                  <c:v>PT</c:v>
                </c:pt>
                <c:pt idx="10">
                  <c:v>SE</c:v>
                </c:pt>
                <c:pt idx="11">
                  <c:v>CMVM</c:v>
                </c:pt>
              </c:strCache>
            </c:strRef>
          </c:cat>
          <c:val>
            <c:numRef>
              <c:f>'[Activity-tool-mapping.xlsx]Diagramms'!$E$4:$E$15</c:f>
              <c:numCache>
                <c:formatCode>0%</c:formatCode>
                <c:ptCount val="12"/>
                <c:pt idx="0">
                  <c:v>0.5</c:v>
                </c:pt>
                <c:pt idx="1">
                  <c:v>0</c:v>
                </c:pt>
                <c:pt idx="2">
                  <c:v>0.16666666666666666</c:v>
                </c:pt>
                <c:pt idx="3">
                  <c:v>1</c:v>
                </c:pt>
                <c:pt idx="4">
                  <c:v>0.33333333333333331</c:v>
                </c:pt>
                <c:pt idx="5">
                  <c:v>0.5</c:v>
                </c:pt>
                <c:pt idx="6">
                  <c:v>0</c:v>
                </c:pt>
                <c:pt idx="7">
                  <c:v>1</c:v>
                </c:pt>
                <c:pt idx="8">
                  <c:v>0.33333333333333331</c:v>
                </c:pt>
                <c:pt idx="9">
                  <c:v>0</c:v>
                </c:pt>
                <c:pt idx="10">
                  <c:v>0.83333333333333337</c:v>
                </c:pt>
                <c:pt idx="11">
                  <c:v>0.6</c:v>
                </c:pt>
              </c:numCache>
            </c:numRef>
          </c:val>
          <c:extLst>
            <c:ext xmlns:c16="http://schemas.microsoft.com/office/drawing/2014/chart" uri="{C3380CC4-5D6E-409C-BE32-E72D297353CC}">
              <c16:uniqueId val="{00000002-6282-465B-81FF-F3755416778D}"/>
            </c:ext>
          </c:extLst>
        </c:ser>
        <c:dLbls>
          <c:showLegendKey val="0"/>
          <c:showVal val="0"/>
          <c:showCatName val="0"/>
          <c:showSerName val="0"/>
          <c:showPercent val="0"/>
          <c:showBubbleSize val="0"/>
        </c:dLbls>
        <c:gapWidth val="219"/>
        <c:overlap val="-27"/>
        <c:axId val="1306476751"/>
        <c:axId val="238283247"/>
      </c:barChart>
      <c:catAx>
        <c:axId val="1306476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8283247"/>
        <c:crosses val="autoZero"/>
        <c:auto val="1"/>
        <c:lblAlgn val="ctr"/>
        <c:lblOffset val="100"/>
        <c:noMultiLvlLbl val="0"/>
      </c:catAx>
      <c:valAx>
        <c:axId val="238283247"/>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Relative number of tool-matches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06476751"/>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bar"/>
        <c:grouping val="stacked"/>
        <c:varyColors val="0"/>
        <c:ser>
          <c:idx val="0"/>
          <c:order val="0"/>
          <c:tx>
            <c:strRef>
              <c:f>'[Concept matrix.xlsx]Diagramms (ALL)'!$C$21</c:f>
              <c:strCache>
                <c:ptCount val="1"/>
                <c:pt idx="0">
                  <c:v>Academic literature</c:v>
                </c:pt>
              </c:strCache>
            </c:strRef>
          </c:tx>
          <c:spPr>
            <a:solidFill>
              <a:schemeClr val="accent5">
                <a:shade val="76000"/>
              </a:schemeClr>
            </a:solidFill>
            <a:ln>
              <a:noFill/>
            </a:ln>
            <a:effectLst/>
          </c:spPr>
          <c:invertIfNegative val="0"/>
          <c:cat>
            <c:strRef>
              <c:f>'[Concept matrix.xlsx]Diagramms (ALL)'!$D$20:$Q$20</c:f>
              <c:strCache>
                <c:ptCount val="14"/>
                <c:pt idx="0">
                  <c:v>Policy Enforcement</c:v>
                </c:pt>
                <c:pt idx="1">
                  <c:v>Traceability</c:v>
                </c:pt>
                <c:pt idx="2">
                  <c:v>Reduction of Manual Errors</c:v>
                </c:pt>
                <c:pt idx="3">
                  <c:v>Security Awareness and Mindset</c:v>
                </c:pt>
                <c:pt idx="4">
                  <c:v>Keeping Security Up-To-Date</c:v>
                </c:pt>
                <c:pt idx="5">
                  <c:v>Scalability and Efficiency</c:v>
                </c:pt>
                <c:pt idx="6">
                  <c:v>Code Maintenance</c:v>
                </c:pt>
                <c:pt idx="7">
                  <c:v>Preventive Analysis</c:v>
                </c:pt>
                <c:pt idx="8">
                  <c:v>Issue Response</c:v>
                </c:pt>
                <c:pt idx="9">
                  <c:v>Reviewing Security Properties</c:v>
                </c:pt>
                <c:pt idx="10">
                  <c:v>Non-Expert Testing</c:v>
                </c:pt>
                <c:pt idx="11">
                  <c:v>Collaboration</c:v>
                </c:pt>
                <c:pt idx="12">
                  <c:v>Competitiveness</c:v>
                </c:pt>
                <c:pt idx="13">
                  <c:v>Autonomy</c:v>
                </c:pt>
              </c:strCache>
            </c:strRef>
          </c:cat>
          <c:val>
            <c:numRef>
              <c:f>'[Concept matrix.xlsx]Diagramms (ALL)'!$D$21:$Q$21</c:f>
              <c:numCache>
                <c:formatCode>General</c:formatCode>
                <c:ptCount val="14"/>
                <c:pt idx="0">
                  <c:v>10</c:v>
                </c:pt>
                <c:pt idx="1">
                  <c:v>12</c:v>
                </c:pt>
                <c:pt idx="2">
                  <c:v>5</c:v>
                </c:pt>
                <c:pt idx="3">
                  <c:v>13</c:v>
                </c:pt>
                <c:pt idx="4">
                  <c:v>6</c:v>
                </c:pt>
                <c:pt idx="5">
                  <c:v>39</c:v>
                </c:pt>
                <c:pt idx="6">
                  <c:v>9</c:v>
                </c:pt>
                <c:pt idx="7">
                  <c:v>7</c:v>
                </c:pt>
                <c:pt idx="8">
                  <c:v>2</c:v>
                </c:pt>
                <c:pt idx="9">
                  <c:v>5</c:v>
                </c:pt>
                <c:pt idx="10">
                  <c:v>2</c:v>
                </c:pt>
                <c:pt idx="11">
                  <c:v>1</c:v>
                </c:pt>
                <c:pt idx="12">
                  <c:v>0</c:v>
                </c:pt>
                <c:pt idx="13">
                  <c:v>0</c:v>
                </c:pt>
              </c:numCache>
            </c:numRef>
          </c:val>
          <c:extLst>
            <c:ext xmlns:c16="http://schemas.microsoft.com/office/drawing/2014/chart" uri="{C3380CC4-5D6E-409C-BE32-E72D297353CC}">
              <c16:uniqueId val="{00000000-BE1E-4BA9-B2F6-AFA488C22753}"/>
            </c:ext>
          </c:extLst>
        </c:ser>
        <c:ser>
          <c:idx val="1"/>
          <c:order val="1"/>
          <c:tx>
            <c:strRef>
              <c:f>'[Concept matrix.xlsx]Diagramms (ALL)'!$C$22</c:f>
              <c:strCache>
                <c:ptCount val="1"/>
                <c:pt idx="0">
                  <c:v>Grey literature</c:v>
                </c:pt>
              </c:strCache>
            </c:strRef>
          </c:tx>
          <c:spPr>
            <a:solidFill>
              <a:schemeClr val="accent5">
                <a:tint val="77000"/>
              </a:schemeClr>
            </a:solidFill>
            <a:ln>
              <a:noFill/>
            </a:ln>
            <a:effectLst/>
          </c:spPr>
          <c:invertIfNegative val="0"/>
          <c:cat>
            <c:strRef>
              <c:f>'[Concept matrix.xlsx]Diagramms (ALL)'!$D$20:$Q$20</c:f>
              <c:strCache>
                <c:ptCount val="14"/>
                <c:pt idx="0">
                  <c:v>Policy Enforcement</c:v>
                </c:pt>
                <c:pt idx="1">
                  <c:v>Traceability</c:v>
                </c:pt>
                <c:pt idx="2">
                  <c:v>Reduction of Manual Errors</c:v>
                </c:pt>
                <c:pt idx="3">
                  <c:v>Security Awareness and Mindset</c:v>
                </c:pt>
                <c:pt idx="4">
                  <c:v>Keeping Security Up-To-Date</c:v>
                </c:pt>
                <c:pt idx="5">
                  <c:v>Scalability and Efficiency</c:v>
                </c:pt>
                <c:pt idx="6">
                  <c:v>Code Maintenance</c:v>
                </c:pt>
                <c:pt idx="7">
                  <c:v>Preventive Analysis</c:v>
                </c:pt>
                <c:pt idx="8">
                  <c:v>Issue Response</c:v>
                </c:pt>
                <c:pt idx="9">
                  <c:v>Reviewing Security Properties</c:v>
                </c:pt>
                <c:pt idx="10">
                  <c:v>Non-Expert Testing</c:v>
                </c:pt>
                <c:pt idx="11">
                  <c:v>Collaboration</c:v>
                </c:pt>
                <c:pt idx="12">
                  <c:v>Competitiveness</c:v>
                </c:pt>
                <c:pt idx="13">
                  <c:v>Autonomy</c:v>
                </c:pt>
              </c:strCache>
            </c:strRef>
          </c:cat>
          <c:val>
            <c:numRef>
              <c:f>'[Concept matrix.xlsx]Diagramms (ALL)'!$D$22:$Q$22</c:f>
              <c:numCache>
                <c:formatCode>General</c:formatCode>
                <c:ptCount val="14"/>
                <c:pt idx="0">
                  <c:v>12</c:v>
                </c:pt>
                <c:pt idx="1">
                  <c:v>22</c:v>
                </c:pt>
                <c:pt idx="2">
                  <c:v>5</c:v>
                </c:pt>
                <c:pt idx="3">
                  <c:v>7</c:v>
                </c:pt>
                <c:pt idx="4">
                  <c:v>8</c:v>
                </c:pt>
                <c:pt idx="5">
                  <c:v>35</c:v>
                </c:pt>
                <c:pt idx="6">
                  <c:v>7</c:v>
                </c:pt>
                <c:pt idx="7">
                  <c:v>18</c:v>
                </c:pt>
                <c:pt idx="8">
                  <c:v>14</c:v>
                </c:pt>
                <c:pt idx="9">
                  <c:v>8</c:v>
                </c:pt>
                <c:pt idx="10">
                  <c:v>1</c:v>
                </c:pt>
                <c:pt idx="11">
                  <c:v>5</c:v>
                </c:pt>
                <c:pt idx="12">
                  <c:v>1</c:v>
                </c:pt>
                <c:pt idx="13">
                  <c:v>1</c:v>
                </c:pt>
              </c:numCache>
            </c:numRef>
          </c:val>
          <c:extLst>
            <c:ext xmlns:c16="http://schemas.microsoft.com/office/drawing/2014/chart" uri="{C3380CC4-5D6E-409C-BE32-E72D297353CC}">
              <c16:uniqueId val="{00000001-BE1E-4BA9-B2F6-AFA488C22753}"/>
            </c:ext>
          </c:extLst>
        </c:ser>
        <c:dLbls>
          <c:showLegendKey val="0"/>
          <c:showVal val="0"/>
          <c:showCatName val="0"/>
          <c:showSerName val="0"/>
          <c:showPercent val="0"/>
          <c:showBubbleSize val="0"/>
        </c:dLbls>
        <c:gapWidth val="150"/>
        <c:overlap val="100"/>
        <c:axId val="1606419712"/>
        <c:axId val="1418923712"/>
      </c:barChart>
      <c:catAx>
        <c:axId val="16064197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18923712"/>
        <c:crosses val="autoZero"/>
        <c:auto val="1"/>
        <c:lblAlgn val="ctr"/>
        <c:lblOffset val="100"/>
        <c:noMultiLvlLbl val="0"/>
      </c:catAx>
      <c:valAx>
        <c:axId val="141892371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 of hits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06419712"/>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bar"/>
        <c:grouping val="clustered"/>
        <c:varyColors val="0"/>
        <c:ser>
          <c:idx val="0"/>
          <c:order val="0"/>
          <c:spPr>
            <a:solidFill>
              <a:schemeClr val="accent5"/>
            </a:solidFill>
            <a:ln>
              <a:noFill/>
            </a:ln>
            <a:effectLst/>
          </c:spPr>
          <c:invertIfNegative val="0"/>
          <c:cat>
            <c:strRef>
              <c:f>'[Activity-tool-mapping.xlsx]ALL'!$DZ$7:$FF$7</c:f>
              <c:strCache>
                <c:ptCount val="17"/>
                <c:pt idx="0">
                  <c:v>Threat Modeling</c:v>
                </c:pt>
                <c:pt idx="1">
                  <c:v>Security Awareness</c:v>
                </c:pt>
                <c:pt idx="2">
                  <c:v>Vulnerability Management</c:v>
                </c:pt>
                <c:pt idx="3">
                  <c:v>Code &amp; Build Review</c:v>
                </c:pt>
                <c:pt idx="4">
                  <c:v>Test Management</c:v>
                </c:pt>
                <c:pt idx="5">
                  <c:v>Architecture Hardening</c:v>
                </c:pt>
                <c:pt idx="6">
                  <c:v>Code Hardening</c:v>
                </c:pt>
                <c:pt idx="7">
                  <c:v>Assistive Tools</c:v>
                </c:pt>
                <c:pt idx="8">
                  <c:v>Monitoring &amp; Logging</c:v>
                </c:pt>
                <c:pt idx="9">
                  <c:v>Automated Attack</c:v>
                </c:pt>
                <c:pt idx="10">
                  <c:v>Dynamic Attack Protection</c:v>
                </c:pt>
                <c:pt idx="11">
                  <c:v>Code Tracking</c:v>
                </c:pt>
                <c:pt idx="12">
                  <c:v>Issue Tracking </c:v>
                </c:pt>
                <c:pt idx="13">
                  <c:v>Alert</c:v>
                </c:pt>
                <c:pt idx="14">
                  <c:v>Infrastructure Hardening</c:v>
                </c:pt>
                <c:pt idx="15">
                  <c:v>Infrastructure Analysis</c:v>
                </c:pt>
                <c:pt idx="16">
                  <c:v>Configuration Management</c:v>
                </c:pt>
              </c:strCache>
              <c:extLst/>
            </c:strRef>
          </c:cat>
          <c:val>
            <c:numRef>
              <c:f>'[Activity-tool-mapping.xlsx]ALL'!$DZ$8:$FF$8</c:f>
              <c:numCache>
                <c:formatCode>General</c:formatCode>
                <c:ptCount val="17"/>
                <c:pt idx="0">
                  <c:v>5</c:v>
                </c:pt>
                <c:pt idx="1">
                  <c:v>5</c:v>
                </c:pt>
                <c:pt idx="2">
                  <c:v>5</c:v>
                </c:pt>
                <c:pt idx="3">
                  <c:v>125</c:v>
                </c:pt>
                <c:pt idx="4">
                  <c:v>26</c:v>
                </c:pt>
                <c:pt idx="5">
                  <c:v>16</c:v>
                </c:pt>
                <c:pt idx="6">
                  <c:v>1</c:v>
                </c:pt>
                <c:pt idx="7">
                  <c:v>2</c:v>
                </c:pt>
                <c:pt idx="8">
                  <c:v>58</c:v>
                </c:pt>
                <c:pt idx="9">
                  <c:v>18</c:v>
                </c:pt>
                <c:pt idx="10">
                  <c:v>12</c:v>
                </c:pt>
                <c:pt idx="11">
                  <c:v>5</c:v>
                </c:pt>
                <c:pt idx="12">
                  <c:v>3</c:v>
                </c:pt>
                <c:pt idx="13">
                  <c:v>16</c:v>
                </c:pt>
                <c:pt idx="14">
                  <c:v>1</c:v>
                </c:pt>
                <c:pt idx="15">
                  <c:v>25</c:v>
                </c:pt>
                <c:pt idx="16">
                  <c:v>20</c:v>
                </c:pt>
              </c:numCache>
              <c:extLst/>
            </c:numRef>
          </c:val>
          <c:extLst>
            <c:ext xmlns:c16="http://schemas.microsoft.com/office/drawing/2014/chart" uri="{C3380CC4-5D6E-409C-BE32-E72D297353CC}">
              <c16:uniqueId val="{00000000-821B-440C-927E-18B0100E1DBA}"/>
            </c:ext>
          </c:extLst>
        </c:ser>
        <c:dLbls>
          <c:showLegendKey val="0"/>
          <c:showVal val="0"/>
          <c:showCatName val="0"/>
          <c:showSerName val="0"/>
          <c:showPercent val="0"/>
          <c:showBubbleSize val="0"/>
        </c:dLbls>
        <c:gapWidth val="182"/>
        <c:axId val="949070847"/>
        <c:axId val="953070959"/>
      </c:barChart>
      <c:catAx>
        <c:axId val="94907084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53070959"/>
        <c:crosses val="autoZero"/>
        <c:auto val="1"/>
        <c:lblAlgn val="ctr"/>
        <c:lblOffset val="100"/>
        <c:noMultiLvlLbl val="0"/>
      </c:catAx>
      <c:valAx>
        <c:axId val="953070959"/>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 of hits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4907084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'[Activity-tool-mapping.xlsx]Diagramms'!$C$45</c:f>
              <c:strCache>
                <c:ptCount val="1"/>
                <c:pt idx="0">
                  <c:v>Grey literature</c:v>
                </c:pt>
              </c:strCache>
            </c:strRef>
          </c:tx>
          <c:spPr>
            <a:ln w="28575" cap="rnd">
              <a:solidFill>
                <a:schemeClr val="accent6"/>
              </a:solidFill>
              <a:round/>
            </a:ln>
            <a:effectLst/>
          </c:spPr>
          <c:marker>
            <c:symbol val="none"/>
          </c:marker>
          <c:cat>
            <c:strRef>
              <c:f>'[Activity-tool-mapping.xlsx]Diagramms'!$B$46:$B$49</c:f>
              <c:strCache>
                <c:ptCount val="4"/>
                <c:pt idx="0">
                  <c:v>GOVERNANCE</c:v>
                </c:pt>
                <c:pt idx="1">
                  <c:v>INTELLIGENCE</c:v>
                </c:pt>
                <c:pt idx="2">
                  <c:v>SSDL TOUCHPOINTS</c:v>
                </c:pt>
                <c:pt idx="3">
                  <c:v>DEPLOYMENT</c:v>
                </c:pt>
              </c:strCache>
            </c:strRef>
          </c:cat>
          <c:val>
            <c:numRef>
              <c:f>'[Activity-tool-mapping.xlsx]Diagramms'!$C$46:$C$49</c:f>
              <c:numCache>
                <c:formatCode>0%</c:formatCode>
                <c:ptCount val="4"/>
                <c:pt idx="0">
                  <c:v>0.48</c:v>
                </c:pt>
                <c:pt idx="1">
                  <c:v>0.42857142857142855</c:v>
                </c:pt>
                <c:pt idx="2">
                  <c:v>0.51724137931034486</c:v>
                </c:pt>
                <c:pt idx="3">
                  <c:v>0.66666666666666663</c:v>
                </c:pt>
              </c:numCache>
            </c:numRef>
          </c:val>
          <c:smooth val="0"/>
          <c:extLst>
            <c:ext xmlns:c16="http://schemas.microsoft.com/office/drawing/2014/chart" uri="{C3380CC4-5D6E-409C-BE32-E72D297353CC}">
              <c16:uniqueId val="{00000000-F074-4B22-9811-F0564C97DE96}"/>
            </c:ext>
          </c:extLst>
        </c:ser>
        <c:ser>
          <c:idx val="1"/>
          <c:order val="1"/>
          <c:tx>
            <c:strRef>
              <c:f>'[Activity-tool-mapping.xlsx]Diagramms'!$D$45</c:f>
              <c:strCache>
                <c:ptCount val="1"/>
                <c:pt idx="0">
                  <c:v>Academic literatur</c:v>
                </c:pt>
              </c:strCache>
            </c:strRef>
          </c:tx>
          <c:spPr>
            <a:ln w="28575" cap="rnd">
              <a:solidFill>
                <a:schemeClr val="accent5"/>
              </a:solidFill>
              <a:round/>
            </a:ln>
            <a:effectLst/>
          </c:spPr>
          <c:marker>
            <c:symbol val="none"/>
          </c:marker>
          <c:cat>
            <c:strRef>
              <c:f>'[Activity-tool-mapping.xlsx]Diagramms'!$B$46:$B$49</c:f>
              <c:strCache>
                <c:ptCount val="4"/>
                <c:pt idx="0">
                  <c:v>GOVERNANCE</c:v>
                </c:pt>
                <c:pt idx="1">
                  <c:v>INTELLIGENCE</c:v>
                </c:pt>
                <c:pt idx="2">
                  <c:v>SSDL TOUCHPOINTS</c:v>
                </c:pt>
                <c:pt idx="3">
                  <c:v>DEPLOYMENT</c:v>
                </c:pt>
              </c:strCache>
            </c:strRef>
          </c:cat>
          <c:val>
            <c:numRef>
              <c:f>'[Activity-tool-mapping.xlsx]Diagramms'!$D$46:$D$49</c:f>
              <c:numCache>
                <c:formatCode>0%</c:formatCode>
                <c:ptCount val="4"/>
                <c:pt idx="0">
                  <c:v>0.44</c:v>
                </c:pt>
                <c:pt idx="1">
                  <c:v>0.4642857142857143</c:v>
                </c:pt>
                <c:pt idx="2">
                  <c:v>0.55172413793103448</c:v>
                </c:pt>
                <c:pt idx="3">
                  <c:v>0.33333333333333331</c:v>
                </c:pt>
              </c:numCache>
            </c:numRef>
          </c:val>
          <c:smooth val="0"/>
          <c:extLst>
            <c:ext xmlns:c16="http://schemas.microsoft.com/office/drawing/2014/chart" uri="{C3380CC4-5D6E-409C-BE32-E72D297353CC}">
              <c16:uniqueId val="{00000001-F074-4B22-9811-F0564C97DE96}"/>
            </c:ext>
          </c:extLst>
        </c:ser>
        <c:ser>
          <c:idx val="2"/>
          <c:order val="2"/>
          <c:tx>
            <c:strRef>
              <c:f>'[Activity-tool-mapping.xlsx]Diagramms'!$E$45</c:f>
              <c:strCache>
                <c:ptCount val="1"/>
                <c:pt idx="0">
                  <c:v>All artifacts</c:v>
                </c:pt>
              </c:strCache>
            </c:strRef>
          </c:tx>
          <c:spPr>
            <a:ln w="28575" cap="rnd">
              <a:solidFill>
                <a:schemeClr val="accent4"/>
              </a:solidFill>
              <a:round/>
            </a:ln>
            <a:effectLst/>
          </c:spPr>
          <c:marker>
            <c:symbol val="none"/>
          </c:marker>
          <c:cat>
            <c:strRef>
              <c:f>'[Activity-tool-mapping.xlsx]Diagramms'!$B$46:$B$49</c:f>
              <c:strCache>
                <c:ptCount val="4"/>
                <c:pt idx="0">
                  <c:v>GOVERNANCE</c:v>
                </c:pt>
                <c:pt idx="1">
                  <c:v>INTELLIGENCE</c:v>
                </c:pt>
                <c:pt idx="2">
                  <c:v>SSDL TOUCHPOINTS</c:v>
                </c:pt>
                <c:pt idx="3">
                  <c:v>DEPLOYMENT</c:v>
                </c:pt>
              </c:strCache>
            </c:strRef>
          </c:cat>
          <c:val>
            <c:numRef>
              <c:f>'[Activity-tool-mapping.xlsx]Diagramms'!$E$46:$E$49</c:f>
              <c:numCache>
                <c:formatCode>0%</c:formatCode>
                <c:ptCount val="4"/>
                <c:pt idx="0">
                  <c:v>0.48</c:v>
                </c:pt>
                <c:pt idx="1">
                  <c:v>0.5</c:v>
                </c:pt>
                <c:pt idx="2">
                  <c:v>0.55172413793103448</c:v>
                </c:pt>
                <c:pt idx="3">
                  <c:v>0.66666666666666663</c:v>
                </c:pt>
              </c:numCache>
            </c:numRef>
          </c:val>
          <c:smooth val="0"/>
          <c:extLst>
            <c:ext xmlns:c16="http://schemas.microsoft.com/office/drawing/2014/chart" uri="{C3380CC4-5D6E-409C-BE32-E72D297353CC}">
              <c16:uniqueId val="{00000002-F074-4B22-9811-F0564C97DE96}"/>
            </c:ext>
          </c:extLst>
        </c:ser>
        <c:dLbls>
          <c:showLegendKey val="0"/>
          <c:showVal val="0"/>
          <c:showCatName val="0"/>
          <c:showSerName val="0"/>
          <c:showPercent val="0"/>
          <c:showBubbleSize val="0"/>
        </c:dLbls>
        <c:smooth val="0"/>
        <c:axId val="2113414847"/>
        <c:axId val="1996162735"/>
      </c:lineChart>
      <c:catAx>
        <c:axId val="21134148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96162735"/>
        <c:crosses val="autoZero"/>
        <c:auto val="1"/>
        <c:lblAlgn val="ctr"/>
        <c:lblOffset val="100"/>
        <c:noMultiLvlLbl val="0"/>
      </c:catAx>
      <c:valAx>
        <c:axId val="1996162735"/>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b="0" i="0" baseline="0">
                    <a:effectLst/>
                  </a:rPr>
                  <a:t>Relative number of tool-matches</a:t>
                </a:r>
                <a:endParaRPr lang="en-US" sz="1400">
                  <a:effectLs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3414847"/>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clustered"/>
        <c:varyColors val="0"/>
        <c:ser>
          <c:idx val="0"/>
          <c:order val="0"/>
          <c:tx>
            <c:strRef>
              <c:f>'[Activity-tool-mapping.xlsx]Diagramms'!$C$24</c:f>
              <c:strCache>
                <c:ptCount val="1"/>
                <c:pt idx="0">
                  <c:v>Level 1</c:v>
                </c:pt>
              </c:strCache>
            </c:strRef>
          </c:tx>
          <c:spPr>
            <a:solidFill>
              <a:schemeClr val="accent5">
                <a:shade val="65000"/>
              </a:schemeClr>
            </a:solidFill>
            <a:ln>
              <a:noFill/>
            </a:ln>
            <a:effectLst/>
          </c:spPr>
          <c:invertIfNegative val="0"/>
          <c:cat>
            <c:strRef>
              <c:f>'[Activity-tool-mapping.xlsx]Diagramms'!$B$25:$B$36</c:f>
              <c:strCache>
                <c:ptCount val="12"/>
                <c:pt idx="0">
                  <c:v>SM</c:v>
                </c:pt>
                <c:pt idx="1">
                  <c:v>CP</c:v>
                </c:pt>
                <c:pt idx="2">
                  <c:v>T</c:v>
                </c:pt>
                <c:pt idx="3">
                  <c:v>AM </c:v>
                </c:pt>
                <c:pt idx="4">
                  <c:v>SFD</c:v>
                </c:pt>
                <c:pt idx="5">
                  <c:v>SR</c:v>
                </c:pt>
                <c:pt idx="6">
                  <c:v>AA</c:v>
                </c:pt>
                <c:pt idx="7">
                  <c:v>CR</c:v>
                </c:pt>
                <c:pt idx="8">
                  <c:v>ST</c:v>
                </c:pt>
                <c:pt idx="9">
                  <c:v>PT</c:v>
                </c:pt>
                <c:pt idx="10">
                  <c:v>SE</c:v>
                </c:pt>
                <c:pt idx="11">
                  <c:v>CMVM</c:v>
                </c:pt>
              </c:strCache>
            </c:strRef>
          </c:cat>
          <c:val>
            <c:numRef>
              <c:f>'[Activity-tool-mapping.xlsx]Diagramms'!$C$25:$C$36</c:f>
              <c:numCache>
                <c:formatCode>0%</c:formatCode>
                <c:ptCount val="12"/>
                <c:pt idx="0">
                  <c:v>1</c:v>
                </c:pt>
                <c:pt idx="1">
                  <c:v>1</c:v>
                </c:pt>
                <c:pt idx="2">
                  <c:v>0.66666666666666663</c:v>
                </c:pt>
                <c:pt idx="3">
                  <c:v>1</c:v>
                </c:pt>
                <c:pt idx="4">
                  <c:v>1</c:v>
                </c:pt>
                <c:pt idx="5">
                  <c:v>0.5</c:v>
                </c:pt>
                <c:pt idx="6">
                  <c:v>0.66666666666666663</c:v>
                </c:pt>
                <c:pt idx="7">
                  <c:v>1</c:v>
                </c:pt>
                <c:pt idx="8">
                  <c:v>0.5</c:v>
                </c:pt>
                <c:pt idx="9">
                  <c:v>1</c:v>
                </c:pt>
                <c:pt idx="10">
                  <c:v>1</c:v>
                </c:pt>
                <c:pt idx="11">
                  <c:v>1</c:v>
                </c:pt>
              </c:numCache>
            </c:numRef>
          </c:val>
          <c:extLst>
            <c:ext xmlns:c16="http://schemas.microsoft.com/office/drawing/2014/chart" uri="{C3380CC4-5D6E-409C-BE32-E72D297353CC}">
              <c16:uniqueId val="{00000000-EE21-4DB7-A793-B75FA4D5B773}"/>
            </c:ext>
          </c:extLst>
        </c:ser>
        <c:ser>
          <c:idx val="1"/>
          <c:order val="1"/>
          <c:tx>
            <c:strRef>
              <c:f>'[Activity-tool-mapping.xlsx]Diagramms'!$D$24</c:f>
              <c:strCache>
                <c:ptCount val="1"/>
                <c:pt idx="0">
                  <c:v>Level 2</c:v>
                </c:pt>
              </c:strCache>
            </c:strRef>
          </c:tx>
          <c:spPr>
            <a:solidFill>
              <a:schemeClr val="accent5"/>
            </a:solidFill>
            <a:ln>
              <a:noFill/>
            </a:ln>
            <a:effectLst/>
          </c:spPr>
          <c:invertIfNegative val="0"/>
          <c:cat>
            <c:strRef>
              <c:f>'[Activity-tool-mapping.xlsx]Diagramms'!$B$25:$B$36</c:f>
              <c:strCache>
                <c:ptCount val="12"/>
                <c:pt idx="0">
                  <c:v>SM</c:v>
                </c:pt>
                <c:pt idx="1">
                  <c:v>CP</c:v>
                </c:pt>
                <c:pt idx="2">
                  <c:v>T</c:v>
                </c:pt>
                <c:pt idx="3">
                  <c:v>AM </c:v>
                </c:pt>
                <c:pt idx="4">
                  <c:v>SFD</c:v>
                </c:pt>
                <c:pt idx="5">
                  <c:v>SR</c:v>
                </c:pt>
                <c:pt idx="6">
                  <c:v>AA</c:v>
                </c:pt>
                <c:pt idx="7">
                  <c:v>CR</c:v>
                </c:pt>
                <c:pt idx="8">
                  <c:v>ST</c:v>
                </c:pt>
                <c:pt idx="9">
                  <c:v>PT</c:v>
                </c:pt>
                <c:pt idx="10">
                  <c:v>SE</c:v>
                </c:pt>
                <c:pt idx="11">
                  <c:v>CMVM</c:v>
                </c:pt>
              </c:strCache>
            </c:strRef>
          </c:cat>
          <c:val>
            <c:numRef>
              <c:f>'[Activity-tool-mapping.xlsx]Diagramms'!$D$25:$D$36</c:f>
              <c:numCache>
                <c:formatCode>0%</c:formatCode>
                <c:ptCount val="12"/>
                <c:pt idx="0">
                  <c:v>1</c:v>
                </c:pt>
                <c:pt idx="1">
                  <c:v>0.33333333333333331</c:v>
                </c:pt>
                <c:pt idx="2">
                  <c:v>0.5</c:v>
                </c:pt>
                <c:pt idx="3">
                  <c:v>1</c:v>
                </c:pt>
                <c:pt idx="4">
                  <c:v>0</c:v>
                </c:pt>
                <c:pt idx="5">
                  <c:v>1</c:v>
                </c:pt>
                <c:pt idx="6">
                  <c:v>0</c:v>
                </c:pt>
                <c:pt idx="7">
                  <c:v>0.5</c:v>
                </c:pt>
                <c:pt idx="8">
                  <c:v>1</c:v>
                </c:pt>
                <c:pt idx="9">
                  <c:v>1</c:v>
                </c:pt>
                <c:pt idx="10">
                  <c:v>0.83333333333333337</c:v>
                </c:pt>
                <c:pt idx="11">
                  <c:v>1</c:v>
                </c:pt>
              </c:numCache>
            </c:numRef>
          </c:val>
          <c:extLst>
            <c:ext xmlns:c16="http://schemas.microsoft.com/office/drawing/2014/chart" uri="{C3380CC4-5D6E-409C-BE32-E72D297353CC}">
              <c16:uniqueId val="{00000001-EE21-4DB7-A793-B75FA4D5B773}"/>
            </c:ext>
          </c:extLst>
        </c:ser>
        <c:ser>
          <c:idx val="2"/>
          <c:order val="2"/>
          <c:tx>
            <c:strRef>
              <c:f>'[Activity-tool-mapping.xlsx]Diagramms'!$E$24</c:f>
              <c:strCache>
                <c:ptCount val="1"/>
                <c:pt idx="0">
                  <c:v>Level 3</c:v>
                </c:pt>
              </c:strCache>
            </c:strRef>
          </c:tx>
          <c:spPr>
            <a:solidFill>
              <a:schemeClr val="accent5">
                <a:tint val="65000"/>
              </a:schemeClr>
            </a:solidFill>
            <a:ln>
              <a:noFill/>
            </a:ln>
            <a:effectLst/>
          </c:spPr>
          <c:invertIfNegative val="0"/>
          <c:cat>
            <c:strRef>
              <c:f>'[Activity-tool-mapping.xlsx]Diagramms'!$B$25:$B$36</c:f>
              <c:strCache>
                <c:ptCount val="12"/>
                <c:pt idx="0">
                  <c:v>SM</c:v>
                </c:pt>
                <c:pt idx="1">
                  <c:v>CP</c:v>
                </c:pt>
                <c:pt idx="2">
                  <c:v>T</c:v>
                </c:pt>
                <c:pt idx="3">
                  <c:v>AM </c:v>
                </c:pt>
                <c:pt idx="4">
                  <c:v>SFD</c:v>
                </c:pt>
                <c:pt idx="5">
                  <c:v>SR</c:v>
                </c:pt>
                <c:pt idx="6">
                  <c:v>AA</c:v>
                </c:pt>
                <c:pt idx="7">
                  <c:v>CR</c:v>
                </c:pt>
                <c:pt idx="8">
                  <c:v>ST</c:v>
                </c:pt>
                <c:pt idx="9">
                  <c:v>PT</c:v>
                </c:pt>
                <c:pt idx="10">
                  <c:v>SE</c:v>
                </c:pt>
                <c:pt idx="11">
                  <c:v>CMVM</c:v>
                </c:pt>
              </c:strCache>
            </c:strRef>
          </c:cat>
          <c:val>
            <c:numRef>
              <c:f>'[Activity-tool-mapping.xlsx]Diagramms'!$E$25:$E$36</c:f>
              <c:numCache>
                <c:formatCode>0%</c:formatCode>
                <c:ptCount val="12"/>
                <c:pt idx="0">
                  <c:v>1</c:v>
                </c:pt>
                <c:pt idx="1">
                  <c:v>0</c:v>
                </c:pt>
                <c:pt idx="2">
                  <c:v>0.33333333333333331</c:v>
                </c:pt>
                <c:pt idx="3">
                  <c:v>1</c:v>
                </c:pt>
                <c:pt idx="4">
                  <c:v>1</c:v>
                </c:pt>
                <c:pt idx="5">
                  <c:v>1</c:v>
                </c:pt>
                <c:pt idx="6">
                  <c:v>0</c:v>
                </c:pt>
                <c:pt idx="7">
                  <c:v>1</c:v>
                </c:pt>
                <c:pt idx="8">
                  <c:v>0.33333333333333331</c:v>
                </c:pt>
                <c:pt idx="9">
                  <c:v>1</c:v>
                </c:pt>
                <c:pt idx="10">
                  <c:v>0.83333333333333337</c:v>
                </c:pt>
                <c:pt idx="11">
                  <c:v>0.6</c:v>
                </c:pt>
              </c:numCache>
            </c:numRef>
          </c:val>
          <c:extLst>
            <c:ext xmlns:c16="http://schemas.microsoft.com/office/drawing/2014/chart" uri="{C3380CC4-5D6E-409C-BE32-E72D297353CC}">
              <c16:uniqueId val="{00000002-EE21-4DB7-A793-B75FA4D5B773}"/>
            </c:ext>
          </c:extLst>
        </c:ser>
        <c:dLbls>
          <c:showLegendKey val="0"/>
          <c:showVal val="0"/>
          <c:showCatName val="0"/>
          <c:showSerName val="0"/>
          <c:showPercent val="0"/>
          <c:showBubbleSize val="0"/>
        </c:dLbls>
        <c:gapWidth val="219"/>
        <c:overlap val="-27"/>
        <c:axId val="1214389375"/>
        <c:axId val="417341679"/>
      </c:barChart>
      <c:catAx>
        <c:axId val="12143893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7341679"/>
        <c:crosses val="autoZero"/>
        <c:auto val="1"/>
        <c:lblAlgn val="ctr"/>
        <c:lblOffset val="100"/>
        <c:noMultiLvlLbl val="0"/>
      </c:catAx>
      <c:valAx>
        <c:axId val="417341679"/>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Relative number of tool-matches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14389375"/>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spPr>
            <a:ln w="28575" cap="rnd">
              <a:solidFill>
                <a:schemeClr val="accent1"/>
              </a:solidFill>
              <a:round/>
            </a:ln>
            <a:effectLst/>
          </c:spPr>
          <c:marker>
            <c:symbol val="none"/>
          </c:marker>
          <c:cat>
            <c:strRef>
              <c:f>'[Activity-tool-mapping.xlsx]Diagramms'!$B$4:$B$15</c:f>
              <c:strCache>
                <c:ptCount val="12"/>
                <c:pt idx="0">
                  <c:v>SM</c:v>
                </c:pt>
                <c:pt idx="1">
                  <c:v>CP</c:v>
                </c:pt>
                <c:pt idx="2">
                  <c:v>T</c:v>
                </c:pt>
                <c:pt idx="3">
                  <c:v>AM </c:v>
                </c:pt>
                <c:pt idx="4">
                  <c:v>SFD</c:v>
                </c:pt>
                <c:pt idx="5">
                  <c:v>SR</c:v>
                </c:pt>
                <c:pt idx="6">
                  <c:v>AA</c:v>
                </c:pt>
                <c:pt idx="7">
                  <c:v>CR</c:v>
                </c:pt>
                <c:pt idx="8">
                  <c:v>ST</c:v>
                </c:pt>
                <c:pt idx="9">
                  <c:v>PT</c:v>
                </c:pt>
                <c:pt idx="10">
                  <c:v>SE</c:v>
                </c:pt>
                <c:pt idx="11">
                  <c:v>CMVM</c:v>
                </c:pt>
              </c:strCache>
            </c:strRef>
          </c:cat>
          <c:val>
            <c:numRef>
              <c:f>'[Activity-tool-mapping.xlsx]Diagramms'!$F$4:$F$15</c:f>
              <c:numCache>
                <c:formatCode>General</c:formatCode>
                <c:ptCount val="12"/>
                <c:pt idx="0">
                  <c:v>3</c:v>
                </c:pt>
                <c:pt idx="1">
                  <c:v>2</c:v>
                </c:pt>
                <c:pt idx="2">
                  <c:v>3</c:v>
                </c:pt>
                <c:pt idx="3">
                  <c:v>3</c:v>
                </c:pt>
                <c:pt idx="4">
                  <c:v>3</c:v>
                </c:pt>
                <c:pt idx="5">
                  <c:v>3</c:v>
                </c:pt>
                <c:pt idx="6">
                  <c:v>1</c:v>
                </c:pt>
                <c:pt idx="7">
                  <c:v>3</c:v>
                </c:pt>
                <c:pt idx="8">
                  <c:v>3</c:v>
                </c:pt>
                <c:pt idx="9">
                  <c:v>2</c:v>
                </c:pt>
                <c:pt idx="10">
                  <c:v>3</c:v>
                </c:pt>
                <c:pt idx="11">
                  <c:v>3</c:v>
                </c:pt>
              </c:numCache>
            </c:numRef>
          </c:val>
          <c:extLst>
            <c:ext xmlns:c16="http://schemas.microsoft.com/office/drawing/2014/chart" uri="{C3380CC4-5D6E-409C-BE32-E72D297353CC}">
              <c16:uniqueId val="{00000000-68E7-4076-9F93-9D26C52E9927}"/>
            </c:ext>
          </c:extLst>
        </c:ser>
        <c:dLbls>
          <c:showLegendKey val="0"/>
          <c:showVal val="0"/>
          <c:showCatName val="0"/>
          <c:showSerName val="0"/>
          <c:showPercent val="0"/>
          <c:showBubbleSize val="0"/>
        </c:dLbls>
        <c:axId val="957028719"/>
        <c:axId val="238284495"/>
      </c:radarChart>
      <c:catAx>
        <c:axId val="9570287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8284495"/>
        <c:crosses val="autoZero"/>
        <c:auto val="1"/>
        <c:lblAlgn val="ctr"/>
        <c:lblOffset val="100"/>
        <c:noMultiLvlLbl val="0"/>
      </c:catAx>
      <c:valAx>
        <c:axId val="23828449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5702871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Amount of records stolen in millions</c:v>
                </c:pt>
              </c:strCache>
            </c:strRef>
          </c:tx>
          <c:spPr>
            <a:solidFill>
              <a:srgbClr val="2875DD"/>
            </a:solidFill>
            <a:ln>
              <a:solidFill>
                <a:srgbClr val="2875DD"/>
              </a:solidFill>
            </a:ln>
          </c:spPr>
          <c:invertIfNegative val="0"/>
          <c:dLbls>
            <c:dLbl>
              <c:idx val="0"/>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0-E672-4DFE-932B-1A8D883856C2}"/>
                </c:ext>
              </c:extLst>
            </c:dLbl>
            <c:dLbl>
              <c:idx val="1"/>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1-E672-4DFE-932B-1A8D883856C2}"/>
                </c:ext>
              </c:extLst>
            </c:dLbl>
            <c:dLbl>
              <c:idx val="2"/>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2-E672-4DFE-932B-1A8D883856C2}"/>
                </c:ext>
              </c:extLst>
            </c:dLbl>
            <c:dLbl>
              <c:idx val="3"/>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3-E672-4DFE-932B-1A8D883856C2}"/>
                </c:ext>
              </c:extLst>
            </c:dLbl>
            <c:dLbl>
              <c:idx val="4"/>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4-E672-4DFE-932B-1A8D883856C2}"/>
                </c:ext>
              </c:extLst>
            </c:dLbl>
            <c:dLbl>
              <c:idx val="5"/>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5-E672-4DFE-932B-1A8D883856C2}"/>
                </c:ext>
              </c:extLst>
            </c:dLbl>
            <c:dLbl>
              <c:idx val="6"/>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6-E672-4DFE-932B-1A8D883856C2}"/>
                </c:ext>
              </c:extLst>
            </c:dLbl>
            <c:dLbl>
              <c:idx val="7"/>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7-E672-4DFE-932B-1A8D883856C2}"/>
                </c:ext>
              </c:extLst>
            </c:dLbl>
            <c:dLbl>
              <c:idx val="8"/>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8-E672-4DFE-932B-1A8D883856C2}"/>
                </c:ext>
              </c:extLst>
            </c:dLbl>
            <c:dLbl>
              <c:idx val="9"/>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9-E672-4DFE-932B-1A8D883856C2}"/>
                </c:ext>
              </c:extLst>
            </c:dLbl>
            <c:dLbl>
              <c:idx val="10"/>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A-E672-4DFE-932B-1A8D883856C2}"/>
                </c:ext>
              </c:extLst>
            </c:dLbl>
            <c:dLbl>
              <c:idx val="11"/>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B-E672-4DFE-932B-1A8D883856C2}"/>
                </c:ext>
              </c:extLst>
            </c:dLbl>
            <c:dLbl>
              <c:idx val="12"/>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C-E672-4DFE-932B-1A8D883856C2}"/>
                </c:ext>
              </c:extLst>
            </c:dLbl>
            <c:dLbl>
              <c:idx val="13"/>
              <c:numFmt formatCode="#,##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D-E672-4DFE-932B-1A8D883856C2}"/>
                </c:ext>
              </c:extLst>
            </c:dLbl>
            <c:dLbl>
              <c:idx val="14"/>
              <c:numFmt formatCode="#,##0.00" sourceLinked="0"/>
              <c:spPr/>
              <c:txPr>
                <a:bodyPr/>
                <a:lstStyle/>
                <a:p>
                  <a:pPr>
                    <a:defRPr sz="1000" b="0" smtId="4294967295">
                      <a:solidFill>
                        <a:srgbClr val="0F283E"/>
                      </a:solidFill>
                      <a:latin typeface="Open Sans Light"/>
                    </a:defRPr>
                  </a:pPr>
                  <a:endParaRPr lang="en-US"/>
                </a:p>
              </c:txPr>
              <c:showLegendKey val="0"/>
              <c:showVal val="1"/>
              <c:showCatName val="0"/>
              <c:showSerName val="0"/>
              <c:showPercent val="0"/>
              <c:showBubbleSize val="0"/>
              <c:extLst>
                <c:ext xmlns:c16="http://schemas.microsoft.com/office/drawing/2014/chart" uri="{C3380CC4-5D6E-409C-BE32-E72D297353CC}">
                  <c16:uniqueId val="{0000000E-E672-4DFE-932B-1A8D883856C2}"/>
                </c:ext>
              </c:extLst>
            </c:dLbl>
            <c:spPr>
              <a:noFill/>
              <a:ln>
                <a:noFill/>
              </a:ln>
              <a:effectLst/>
            </c:spPr>
            <c:txPr>
              <a:bodyPr/>
              <a:lstStyle/>
              <a:p>
                <a:pPr>
                  <a:defRPr sz="800" b="0" smtId="4294967295">
                    <a:solidFill>
                      <a:srgbClr val="0F283E"/>
                    </a:solidFill>
                    <a:latin typeface="Open Sans Light"/>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Sheet1!$A$2:$A$16</c:f>
              <c:strCache>
                <c:ptCount val="15"/>
                <c:pt idx="0">
                  <c:v>Apollo (10/18)</c:v>
                </c:pt>
                <c:pt idx="1">
                  <c:v>People Data Labs (10/19)</c:v>
                </c:pt>
                <c:pt idx="2">
                  <c:v>Yahoo (2013, revealed 12/16)*</c:v>
                </c:pt>
                <c:pt idx="3">
                  <c:v>River City Media (5/17)</c:v>
                </c:pt>
                <c:pt idx="4">
                  <c:v>Aadhaar (3/18)</c:v>
                </c:pt>
                <c:pt idx="5">
                  <c:v>Aadhaar (1/18)</c:v>
                </c:pt>
                <c:pt idx="6">
                  <c:v>First American Financial Corporation (5/19)</c:v>
                </c:pt>
                <c:pt idx="7">
                  <c:v>Spambot (8/17)</c:v>
                </c:pt>
                <c:pt idx="8">
                  <c:v>Yahoo (2014, revealed 9/16)**</c:v>
                </c:pt>
                <c:pt idx="9">
                  <c:v>Facebook (9/2019)</c:v>
                </c:pt>
                <c:pt idx="10">
                  <c:v>Friend Finder Network (11/16)</c:v>
                </c:pt>
                <c:pt idx="11">
                  <c:v>Marriott Hotels (11/18)</c:v>
                </c:pt>
                <c:pt idx="12">
                  <c:v>OxyData (2019)</c:v>
                </c:pt>
                <c:pt idx="13">
                  <c:v>Twitter (5/18)</c:v>
                </c:pt>
                <c:pt idx="14">
                  <c:v>Indian Jobseekers (5/19)</c:v>
                </c:pt>
              </c:strCache>
            </c:strRef>
          </c:cat>
          <c:val>
            <c:numRef>
              <c:f>Sheet1!$B$2:$B$16</c:f>
              <c:numCache>
                <c:formatCode>General</c:formatCode>
                <c:ptCount val="15"/>
                <c:pt idx="0">
                  <c:v>9000</c:v>
                </c:pt>
                <c:pt idx="1">
                  <c:v>3000</c:v>
                </c:pt>
                <c:pt idx="2">
                  <c:v>3000</c:v>
                </c:pt>
                <c:pt idx="3">
                  <c:v>1370</c:v>
                </c:pt>
                <c:pt idx="4">
                  <c:v>1100</c:v>
                </c:pt>
                <c:pt idx="5">
                  <c:v>1000</c:v>
                </c:pt>
                <c:pt idx="6">
                  <c:v>885</c:v>
                </c:pt>
                <c:pt idx="7">
                  <c:v>711</c:v>
                </c:pt>
                <c:pt idx="8">
                  <c:v>500</c:v>
                </c:pt>
                <c:pt idx="9">
                  <c:v>419</c:v>
                </c:pt>
                <c:pt idx="10">
                  <c:v>412</c:v>
                </c:pt>
                <c:pt idx="11">
                  <c:v>383</c:v>
                </c:pt>
                <c:pt idx="12">
                  <c:v>380</c:v>
                </c:pt>
                <c:pt idx="13">
                  <c:v>330</c:v>
                </c:pt>
                <c:pt idx="14">
                  <c:v>275.27</c:v>
                </c:pt>
              </c:numCache>
            </c:numRef>
          </c:val>
          <c:extLst>
            <c:ext xmlns:c16="http://schemas.microsoft.com/office/drawing/2014/chart" uri="{C3380CC4-5D6E-409C-BE32-E72D297353CC}">
              <c16:uniqueId val="{0000000F-E672-4DFE-932B-1A8D883856C2}"/>
            </c:ext>
          </c:extLst>
        </c:ser>
        <c:dLbls>
          <c:showLegendKey val="0"/>
          <c:showVal val="0"/>
          <c:showCatName val="0"/>
          <c:showSerName val="0"/>
          <c:showPercent val="0"/>
          <c:showBubbleSize val="0"/>
        </c:dLbls>
        <c:gapWidth val="80"/>
        <c:overlap val="-30"/>
        <c:axId val="67451136"/>
        <c:axId val="66437120"/>
      </c:barChart>
      <c:catAx>
        <c:axId val="67451136"/>
        <c:scaling>
          <c:orientation val="maxMin"/>
        </c:scaling>
        <c:delete val="0"/>
        <c:axPos val="l"/>
        <c:numFmt formatCode="General" sourceLinked="1"/>
        <c:majorTickMark val="none"/>
        <c:minorTickMark val="none"/>
        <c:tickLblPos val="low"/>
        <c:spPr>
          <a:ln w="25400">
            <a:solidFill>
              <a:srgbClr val="2F2F2F"/>
            </a:solidFill>
          </a:ln>
        </c:spPr>
        <c:txPr>
          <a:bodyPr/>
          <a:lstStyle/>
          <a:p>
            <a:pPr>
              <a:defRPr sz="1000" b="0" smtId="4294967295">
                <a:solidFill>
                  <a:srgbClr val="0F283E"/>
                </a:solidFill>
                <a:latin typeface="Open Sans Light"/>
              </a:defRPr>
            </a:pPr>
            <a:endParaRPr lang="en-US"/>
          </a:p>
        </c:txPr>
        <c:crossAx val="66437120"/>
        <c:crosses val="autoZero"/>
        <c:auto val="0"/>
        <c:lblAlgn val="ctr"/>
        <c:lblOffset val="100"/>
        <c:noMultiLvlLbl val="0"/>
      </c:catAx>
      <c:valAx>
        <c:axId val="66437120"/>
        <c:scaling>
          <c:orientation val="minMax"/>
          <c:min val="0"/>
        </c:scaling>
        <c:delete val="0"/>
        <c:axPos val="t"/>
        <c:majorGridlines>
          <c:spPr>
            <a:ln>
              <a:solidFill>
                <a:srgbClr val="2F2F2F"/>
              </a:solidFill>
              <a:prstDash val="dot"/>
            </a:ln>
          </c:spPr>
        </c:majorGridlines>
        <c:numFmt formatCode="General" sourceLinked="1"/>
        <c:majorTickMark val="none"/>
        <c:minorTickMark val="none"/>
        <c:tickLblPos val="nextTo"/>
        <c:spPr>
          <a:ln>
            <a:noFill/>
          </a:ln>
        </c:spPr>
        <c:txPr>
          <a:bodyPr/>
          <a:lstStyle/>
          <a:p>
            <a:pPr>
              <a:defRPr sz="1000" b="0" smtId="4294967295">
                <a:solidFill>
                  <a:srgbClr val="0F283E"/>
                </a:solidFill>
                <a:latin typeface="Open Sans Light"/>
              </a:defRPr>
            </a:pPr>
            <a:endParaRPr lang="en-US"/>
          </a:p>
        </c:txPr>
        <c:crossAx val="67451136"/>
        <c:crosses val="autoZero"/>
        <c:crossBetween val="between"/>
      </c:valAx>
    </c:plotArea>
    <c:plotVisOnly val="1"/>
    <c:dispBlanksAs val="zero"/>
    <c:showDLblsOverMax val="1"/>
  </c:chart>
  <c:txPr>
    <a:bodyPr/>
    <a:lstStyle/>
    <a:p>
      <a:pPr>
        <a:defRPr sz="1800" smtId="4294967295"/>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A35-4BAA-9B7F-3C51C9A3091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A35-4BAA-9B7F-3C51C9A3091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A35-4BAA-9B7F-3C51C9A3091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A35-4BAA-9B7F-3C51C9A3091A}"/>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DA35-4BAA-9B7F-3C51C9A3091A}"/>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DA35-4BAA-9B7F-3C51C9A3091A}"/>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12F7-4322-9AE3-8247FF6D1580}"/>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'GL ALL'!$S$3:$Y$3</c:f>
              <c:strCache>
                <c:ptCount val="7"/>
                <c:pt idx="0">
                  <c:v>Book</c:v>
                </c:pt>
                <c:pt idx="1">
                  <c:v>Blog post / Web article</c:v>
                </c:pt>
                <c:pt idx="2">
                  <c:v>Presentation</c:v>
                </c:pt>
                <c:pt idx="3">
                  <c:v>Whitepaper</c:v>
                </c:pt>
                <c:pt idx="4">
                  <c:v>Youtube video</c:v>
                </c:pt>
                <c:pt idx="5">
                  <c:v>Thesis</c:v>
                </c:pt>
                <c:pt idx="6">
                  <c:v>Report</c:v>
                </c:pt>
              </c:strCache>
              <c:extLst/>
            </c:strRef>
          </c:cat>
          <c:val>
            <c:numRef>
              <c:f>'GL ALL'!$S$7:$Y$7</c:f>
              <c:numCache>
                <c:formatCode>General</c:formatCode>
                <c:ptCount val="7"/>
                <c:pt idx="0">
                  <c:v>3</c:v>
                </c:pt>
                <c:pt idx="1">
                  <c:v>27</c:v>
                </c:pt>
                <c:pt idx="2">
                  <c:v>3</c:v>
                </c:pt>
                <c:pt idx="3">
                  <c:v>2</c:v>
                </c:pt>
                <c:pt idx="4">
                  <c:v>1</c:v>
                </c:pt>
                <c:pt idx="5">
                  <c:v>1</c:v>
                </c:pt>
                <c:pt idx="6">
                  <c:v>1</c:v>
                </c:pt>
              </c:numCache>
              <c:extLst/>
            </c:numRef>
          </c:val>
          <c:extLst>
            <c:ext xmlns:c16="http://schemas.microsoft.com/office/drawing/2014/chart" uri="{C3380CC4-5D6E-409C-BE32-E72D297353CC}">
              <c16:uniqueId val="{0000000C-DA35-4BAA-9B7F-3C51C9A3091A}"/>
            </c:ext>
          </c:extLst>
        </c:ser>
        <c:dLbls>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2D4-4787-8BD5-7A14B7C6989C}"/>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2D4-4787-8BD5-7A14B7C6989C}"/>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2D4-4787-8BD5-7A14B7C6989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2D4-4787-8BD5-7A14B7C6989C}"/>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2D4-4787-8BD5-7A14B7C6989C}"/>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42D4-4787-8BD5-7A14B7C6989C}"/>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'[Concept matrix.xlsx]SLR'!$U$4:$Z$4</c:f>
              <c:strCache>
                <c:ptCount val="6"/>
                <c:pt idx="0">
                  <c:v>Framework</c:v>
                </c:pt>
                <c:pt idx="1">
                  <c:v>Case study</c:v>
                </c:pt>
                <c:pt idx="2">
                  <c:v>Prototype</c:v>
                </c:pt>
                <c:pt idx="3">
                  <c:v>Survey</c:v>
                </c:pt>
                <c:pt idx="4">
                  <c:v>Tool evaluation</c:v>
                </c:pt>
                <c:pt idx="5">
                  <c:v>Tool overview</c:v>
                </c:pt>
              </c:strCache>
            </c:strRef>
          </c:cat>
          <c:val>
            <c:numRef>
              <c:f>'[Concept matrix.xlsx]SLR'!$U$7:$Z$7</c:f>
              <c:numCache>
                <c:formatCode>General</c:formatCode>
                <c:ptCount val="6"/>
                <c:pt idx="0">
                  <c:v>4</c:v>
                </c:pt>
                <c:pt idx="1">
                  <c:v>11</c:v>
                </c:pt>
                <c:pt idx="2">
                  <c:v>30</c:v>
                </c:pt>
                <c:pt idx="3">
                  <c:v>7</c:v>
                </c:pt>
                <c:pt idx="4">
                  <c:v>2</c:v>
                </c:pt>
                <c:pt idx="5">
                  <c:v>1</c:v>
                </c:pt>
              </c:numCache>
            </c:numRef>
          </c:val>
          <c:extLst>
            <c:ext xmlns:c16="http://schemas.microsoft.com/office/drawing/2014/chart" uri="{C3380CC4-5D6E-409C-BE32-E72D297353CC}">
              <c16:uniqueId val="{0000000C-42D4-4787-8BD5-7A14B7C6989C}"/>
            </c:ext>
          </c:extLst>
        </c:ser>
        <c:dLbls>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10.xml><?xml version="1.0" encoding="utf-8"?>
<cs:colorStyle xmlns:cs="http://schemas.microsoft.com/office/drawing/2012/chartStyle" xmlns:a="http://schemas.openxmlformats.org/drawingml/2006/main" meth="withinLinear" id="18">
  <a:schemeClr val="accent5"/>
</cs:colorStyle>
</file>

<file path=ppt/charts/colors1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 id="18">
  <a:schemeClr val="accent5"/>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withinLinear" id="18">
  <a:schemeClr val="accent5"/>
</cs:colorStyle>
</file>

<file path=ppt/charts/colors9.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B8AA3B-8AB7-425C-B44D-A0CA0542345A}" type="doc">
      <dgm:prSet loTypeId="urn:microsoft.com/office/officeart/2005/8/layout/pyramid1" loCatId="pyramid" qsTypeId="urn:microsoft.com/office/officeart/2005/8/quickstyle/simple1" qsCatId="simple" csTypeId="urn:microsoft.com/office/officeart/2005/8/colors/accent0_1" csCatId="mainScheme" phldr="1"/>
      <dgm:spPr/>
    </dgm:pt>
    <dgm:pt modelId="{2C483B24-DDE5-4960-89E4-C93D18A58B0E}">
      <dgm:prSet phldrT="[Text]" custT="1"/>
      <dgm:spPr/>
      <dgm:t>
        <a:bodyPr/>
        <a:lstStyle/>
        <a:p>
          <a:r>
            <a:rPr lang="en-US" sz="1400" dirty="0"/>
            <a:t>Security tools</a:t>
          </a:r>
        </a:p>
      </dgm:t>
    </dgm:pt>
    <dgm:pt modelId="{DA1656CB-37A8-465B-8E38-D8C369A271F9}" type="parTrans" cxnId="{60736C92-8281-4779-99F2-BE06C2A8D3FD}">
      <dgm:prSet/>
      <dgm:spPr/>
      <dgm:t>
        <a:bodyPr/>
        <a:lstStyle/>
        <a:p>
          <a:endParaRPr lang="en-US"/>
        </a:p>
      </dgm:t>
    </dgm:pt>
    <dgm:pt modelId="{03AA3E8E-85DA-4307-9625-E6BD9BE0D38C}" type="sibTrans" cxnId="{60736C92-8281-4779-99F2-BE06C2A8D3FD}">
      <dgm:prSet/>
      <dgm:spPr/>
      <dgm:t>
        <a:bodyPr/>
        <a:lstStyle/>
        <a:p>
          <a:endParaRPr lang="en-US"/>
        </a:p>
      </dgm:t>
    </dgm:pt>
    <dgm:pt modelId="{F6D806EA-4583-4CF9-9AD3-A69A83C25E94}">
      <dgm:prSet phldrT="[Text]" custT="1"/>
      <dgm:spPr/>
      <dgm:t>
        <a:bodyPr/>
        <a:lstStyle/>
        <a:p>
          <a:r>
            <a:rPr lang="en-US" sz="1400" dirty="0"/>
            <a:t>Knowledge: security training</a:t>
          </a:r>
        </a:p>
      </dgm:t>
    </dgm:pt>
    <dgm:pt modelId="{55B1E651-98C8-4309-8C8C-DBB32C6235B7}" type="parTrans" cxnId="{152060C2-96A4-45DF-91F4-81BD42AEB8D7}">
      <dgm:prSet/>
      <dgm:spPr/>
      <dgm:t>
        <a:bodyPr/>
        <a:lstStyle/>
        <a:p>
          <a:endParaRPr lang="en-US"/>
        </a:p>
      </dgm:t>
    </dgm:pt>
    <dgm:pt modelId="{226FE52C-512B-4CD8-9A5A-0B3629487B1B}" type="sibTrans" cxnId="{152060C2-96A4-45DF-91F4-81BD42AEB8D7}">
      <dgm:prSet/>
      <dgm:spPr/>
      <dgm:t>
        <a:bodyPr/>
        <a:lstStyle/>
        <a:p>
          <a:endParaRPr lang="en-US"/>
        </a:p>
      </dgm:t>
    </dgm:pt>
    <dgm:pt modelId="{3207E527-0F13-49AC-AE7E-03A514D48DB9}">
      <dgm:prSet phldrT="[Text]" custT="1"/>
      <dgm:spPr/>
      <dgm:t>
        <a:bodyPr/>
        <a:lstStyle/>
        <a:p>
          <a:r>
            <a:rPr lang="en-US" sz="1600" dirty="0"/>
            <a:t>Culture: caring about security</a:t>
          </a:r>
        </a:p>
      </dgm:t>
    </dgm:pt>
    <dgm:pt modelId="{54D106ED-59B0-494F-829D-CCF480511412}" type="parTrans" cxnId="{A4DB252F-5D10-4593-A55B-C522BA7D4597}">
      <dgm:prSet/>
      <dgm:spPr/>
      <dgm:t>
        <a:bodyPr/>
        <a:lstStyle/>
        <a:p>
          <a:endParaRPr lang="en-US"/>
        </a:p>
      </dgm:t>
    </dgm:pt>
    <dgm:pt modelId="{A8AB2E14-4074-4032-8DBA-B6488EBDA83A}" type="sibTrans" cxnId="{A4DB252F-5D10-4593-A55B-C522BA7D4597}">
      <dgm:prSet/>
      <dgm:spPr/>
      <dgm:t>
        <a:bodyPr/>
        <a:lstStyle/>
        <a:p>
          <a:endParaRPr lang="en-US"/>
        </a:p>
      </dgm:t>
    </dgm:pt>
    <dgm:pt modelId="{F0F50695-7B2F-4723-8026-94AE654DE935}" type="pres">
      <dgm:prSet presAssocID="{D0B8AA3B-8AB7-425C-B44D-A0CA0542345A}" presName="Name0" presStyleCnt="0">
        <dgm:presLayoutVars>
          <dgm:dir/>
          <dgm:animLvl val="lvl"/>
          <dgm:resizeHandles val="exact"/>
        </dgm:presLayoutVars>
      </dgm:prSet>
      <dgm:spPr/>
    </dgm:pt>
    <dgm:pt modelId="{C5615FF4-295C-4418-BA80-AC0A83A83E79}" type="pres">
      <dgm:prSet presAssocID="{2C483B24-DDE5-4960-89E4-C93D18A58B0E}" presName="Name8" presStyleCnt="0"/>
      <dgm:spPr/>
    </dgm:pt>
    <dgm:pt modelId="{EBB248CD-67CD-4A59-81C4-F7BDEE0BCC7A}" type="pres">
      <dgm:prSet presAssocID="{2C483B24-DDE5-4960-89E4-C93D18A58B0E}" presName="level" presStyleLbl="node1" presStyleIdx="0" presStyleCnt="3">
        <dgm:presLayoutVars>
          <dgm:chMax val="1"/>
          <dgm:bulletEnabled val="1"/>
        </dgm:presLayoutVars>
      </dgm:prSet>
      <dgm:spPr/>
    </dgm:pt>
    <dgm:pt modelId="{A0C9420C-D65F-4A3E-8D93-C88C3259A821}" type="pres">
      <dgm:prSet presAssocID="{2C483B24-DDE5-4960-89E4-C93D18A58B0E}" presName="levelTx" presStyleLbl="revTx" presStyleIdx="0" presStyleCnt="0">
        <dgm:presLayoutVars>
          <dgm:chMax val="1"/>
          <dgm:bulletEnabled val="1"/>
        </dgm:presLayoutVars>
      </dgm:prSet>
      <dgm:spPr/>
    </dgm:pt>
    <dgm:pt modelId="{E6B75563-0621-497D-ABF9-E11E89DC1F8D}" type="pres">
      <dgm:prSet presAssocID="{F6D806EA-4583-4CF9-9AD3-A69A83C25E94}" presName="Name8" presStyleCnt="0"/>
      <dgm:spPr/>
    </dgm:pt>
    <dgm:pt modelId="{272888DD-A328-46A9-B9DD-252F28F684E8}" type="pres">
      <dgm:prSet presAssocID="{F6D806EA-4583-4CF9-9AD3-A69A83C25E94}" presName="level" presStyleLbl="node1" presStyleIdx="1" presStyleCnt="3">
        <dgm:presLayoutVars>
          <dgm:chMax val="1"/>
          <dgm:bulletEnabled val="1"/>
        </dgm:presLayoutVars>
      </dgm:prSet>
      <dgm:spPr/>
    </dgm:pt>
    <dgm:pt modelId="{67CE1D53-61B2-42BE-A3BB-B1FDBF0C0D62}" type="pres">
      <dgm:prSet presAssocID="{F6D806EA-4583-4CF9-9AD3-A69A83C25E94}" presName="levelTx" presStyleLbl="revTx" presStyleIdx="0" presStyleCnt="0">
        <dgm:presLayoutVars>
          <dgm:chMax val="1"/>
          <dgm:bulletEnabled val="1"/>
        </dgm:presLayoutVars>
      </dgm:prSet>
      <dgm:spPr/>
    </dgm:pt>
    <dgm:pt modelId="{5DEDACA3-7B5F-4DE3-A974-2EC48BF53ECE}" type="pres">
      <dgm:prSet presAssocID="{3207E527-0F13-49AC-AE7E-03A514D48DB9}" presName="Name8" presStyleCnt="0"/>
      <dgm:spPr/>
    </dgm:pt>
    <dgm:pt modelId="{866D29E9-D55B-44FE-B5C6-596A11B8F4FD}" type="pres">
      <dgm:prSet presAssocID="{3207E527-0F13-49AC-AE7E-03A514D48DB9}" presName="level" presStyleLbl="node1" presStyleIdx="2" presStyleCnt="3">
        <dgm:presLayoutVars>
          <dgm:chMax val="1"/>
          <dgm:bulletEnabled val="1"/>
        </dgm:presLayoutVars>
      </dgm:prSet>
      <dgm:spPr/>
    </dgm:pt>
    <dgm:pt modelId="{76D7AE22-7FD0-413A-B331-CC8E0295F665}" type="pres">
      <dgm:prSet presAssocID="{3207E527-0F13-49AC-AE7E-03A514D48DB9}" presName="levelTx" presStyleLbl="revTx" presStyleIdx="0" presStyleCnt="0">
        <dgm:presLayoutVars>
          <dgm:chMax val="1"/>
          <dgm:bulletEnabled val="1"/>
        </dgm:presLayoutVars>
      </dgm:prSet>
      <dgm:spPr/>
    </dgm:pt>
  </dgm:ptLst>
  <dgm:cxnLst>
    <dgm:cxn modelId="{2A8C6129-80D8-469D-A3E3-92ED89497D3D}" type="presOf" srcId="{3207E527-0F13-49AC-AE7E-03A514D48DB9}" destId="{866D29E9-D55B-44FE-B5C6-596A11B8F4FD}" srcOrd="0" destOrd="0" presId="urn:microsoft.com/office/officeart/2005/8/layout/pyramid1"/>
    <dgm:cxn modelId="{A4DB252F-5D10-4593-A55B-C522BA7D4597}" srcId="{D0B8AA3B-8AB7-425C-B44D-A0CA0542345A}" destId="{3207E527-0F13-49AC-AE7E-03A514D48DB9}" srcOrd="2" destOrd="0" parTransId="{54D106ED-59B0-494F-829D-CCF480511412}" sibTransId="{A8AB2E14-4074-4032-8DBA-B6488EBDA83A}"/>
    <dgm:cxn modelId="{60190184-D5A8-4CE6-B34A-B9A6CF399CF0}" type="presOf" srcId="{3207E527-0F13-49AC-AE7E-03A514D48DB9}" destId="{76D7AE22-7FD0-413A-B331-CC8E0295F665}" srcOrd="1" destOrd="0" presId="urn:microsoft.com/office/officeart/2005/8/layout/pyramid1"/>
    <dgm:cxn modelId="{60736C92-8281-4779-99F2-BE06C2A8D3FD}" srcId="{D0B8AA3B-8AB7-425C-B44D-A0CA0542345A}" destId="{2C483B24-DDE5-4960-89E4-C93D18A58B0E}" srcOrd="0" destOrd="0" parTransId="{DA1656CB-37A8-465B-8E38-D8C369A271F9}" sibTransId="{03AA3E8E-85DA-4307-9625-E6BD9BE0D38C}"/>
    <dgm:cxn modelId="{6B9DF3A6-9C20-4019-9DA0-28C410C48632}" type="presOf" srcId="{2C483B24-DDE5-4960-89E4-C93D18A58B0E}" destId="{A0C9420C-D65F-4A3E-8D93-C88C3259A821}" srcOrd="1" destOrd="0" presId="urn:microsoft.com/office/officeart/2005/8/layout/pyramid1"/>
    <dgm:cxn modelId="{152060C2-96A4-45DF-91F4-81BD42AEB8D7}" srcId="{D0B8AA3B-8AB7-425C-B44D-A0CA0542345A}" destId="{F6D806EA-4583-4CF9-9AD3-A69A83C25E94}" srcOrd="1" destOrd="0" parTransId="{55B1E651-98C8-4309-8C8C-DBB32C6235B7}" sibTransId="{226FE52C-512B-4CD8-9A5A-0B3629487B1B}"/>
    <dgm:cxn modelId="{34DC37E1-5124-43CF-832A-CA739DA57A4F}" type="presOf" srcId="{F6D806EA-4583-4CF9-9AD3-A69A83C25E94}" destId="{272888DD-A328-46A9-B9DD-252F28F684E8}" srcOrd="0" destOrd="0" presId="urn:microsoft.com/office/officeart/2005/8/layout/pyramid1"/>
    <dgm:cxn modelId="{F03D8DF9-3A07-42FC-B1E6-F853DC80BE0D}" type="presOf" srcId="{D0B8AA3B-8AB7-425C-B44D-A0CA0542345A}" destId="{F0F50695-7B2F-4723-8026-94AE654DE935}" srcOrd="0" destOrd="0" presId="urn:microsoft.com/office/officeart/2005/8/layout/pyramid1"/>
    <dgm:cxn modelId="{C6BCA3FA-8386-415E-BF36-6032E85E7353}" type="presOf" srcId="{2C483B24-DDE5-4960-89E4-C93D18A58B0E}" destId="{EBB248CD-67CD-4A59-81C4-F7BDEE0BCC7A}" srcOrd="0" destOrd="0" presId="urn:microsoft.com/office/officeart/2005/8/layout/pyramid1"/>
    <dgm:cxn modelId="{657A54FB-2662-4F59-A6AD-0B8769284486}" type="presOf" srcId="{F6D806EA-4583-4CF9-9AD3-A69A83C25E94}" destId="{67CE1D53-61B2-42BE-A3BB-B1FDBF0C0D62}" srcOrd="1" destOrd="0" presId="urn:microsoft.com/office/officeart/2005/8/layout/pyramid1"/>
    <dgm:cxn modelId="{D8352BBA-A48D-403D-8099-CB122221F640}" type="presParOf" srcId="{F0F50695-7B2F-4723-8026-94AE654DE935}" destId="{C5615FF4-295C-4418-BA80-AC0A83A83E79}" srcOrd="0" destOrd="0" presId="urn:microsoft.com/office/officeart/2005/8/layout/pyramid1"/>
    <dgm:cxn modelId="{08325FBA-4B81-4B02-AD00-60526B355999}" type="presParOf" srcId="{C5615FF4-295C-4418-BA80-AC0A83A83E79}" destId="{EBB248CD-67CD-4A59-81C4-F7BDEE0BCC7A}" srcOrd="0" destOrd="0" presId="urn:microsoft.com/office/officeart/2005/8/layout/pyramid1"/>
    <dgm:cxn modelId="{9D0B1586-7A94-4038-A131-67DC2B8FE043}" type="presParOf" srcId="{C5615FF4-295C-4418-BA80-AC0A83A83E79}" destId="{A0C9420C-D65F-4A3E-8D93-C88C3259A821}" srcOrd="1" destOrd="0" presId="urn:microsoft.com/office/officeart/2005/8/layout/pyramid1"/>
    <dgm:cxn modelId="{94878D68-C0CA-43C0-A58F-561DCE513A9F}" type="presParOf" srcId="{F0F50695-7B2F-4723-8026-94AE654DE935}" destId="{E6B75563-0621-497D-ABF9-E11E89DC1F8D}" srcOrd="1" destOrd="0" presId="urn:microsoft.com/office/officeart/2005/8/layout/pyramid1"/>
    <dgm:cxn modelId="{4514529E-C0A9-4DA9-B1E4-C4C798E9E093}" type="presParOf" srcId="{E6B75563-0621-497D-ABF9-E11E89DC1F8D}" destId="{272888DD-A328-46A9-B9DD-252F28F684E8}" srcOrd="0" destOrd="0" presId="urn:microsoft.com/office/officeart/2005/8/layout/pyramid1"/>
    <dgm:cxn modelId="{82960579-7D8D-47D5-BFA9-FD7272F289C3}" type="presParOf" srcId="{E6B75563-0621-497D-ABF9-E11E89DC1F8D}" destId="{67CE1D53-61B2-42BE-A3BB-B1FDBF0C0D62}" srcOrd="1" destOrd="0" presId="urn:microsoft.com/office/officeart/2005/8/layout/pyramid1"/>
    <dgm:cxn modelId="{6FD8664A-4CCF-4AA6-AFE9-D28FEB33379E}" type="presParOf" srcId="{F0F50695-7B2F-4723-8026-94AE654DE935}" destId="{5DEDACA3-7B5F-4DE3-A974-2EC48BF53ECE}" srcOrd="2" destOrd="0" presId="urn:microsoft.com/office/officeart/2005/8/layout/pyramid1"/>
    <dgm:cxn modelId="{10B72574-4174-423D-B7AD-F9544B417D2D}" type="presParOf" srcId="{5DEDACA3-7B5F-4DE3-A974-2EC48BF53ECE}" destId="{866D29E9-D55B-44FE-B5C6-596A11B8F4FD}" srcOrd="0" destOrd="0" presId="urn:microsoft.com/office/officeart/2005/8/layout/pyramid1"/>
    <dgm:cxn modelId="{B9BA2F66-DACB-4BF0-997F-90F5E62664EB}" type="presParOf" srcId="{5DEDACA3-7B5F-4DE3-A974-2EC48BF53ECE}" destId="{76D7AE22-7FD0-413A-B331-CC8E0295F665}"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248CD-67CD-4A59-81C4-F7BDEE0BCC7A}">
      <dsp:nvSpPr>
        <dsp:cNvPr id="0" name=""/>
        <dsp:cNvSpPr/>
      </dsp:nvSpPr>
      <dsp:spPr>
        <a:xfrm>
          <a:off x="994626" y="0"/>
          <a:ext cx="994626" cy="711089"/>
        </a:xfrm>
        <a:prstGeom prst="trapezoid">
          <a:avLst>
            <a:gd name="adj" fmla="val 69937"/>
          </a:avLst>
        </a:prstGeom>
        <a:solidFill>
          <a:schemeClr val="lt1">
            <a:hueOff val="0"/>
            <a:satOff val="0"/>
            <a:lumOff val="0"/>
            <a:alphaOff val="0"/>
          </a:schemeClr>
        </a:solidFill>
        <a:ln w="1079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Security tools</a:t>
          </a:r>
        </a:p>
      </dsp:txBody>
      <dsp:txXfrm>
        <a:off x="994626" y="0"/>
        <a:ext cx="994626" cy="711089"/>
      </dsp:txXfrm>
    </dsp:sp>
    <dsp:sp modelId="{272888DD-A328-46A9-B9DD-252F28F684E8}">
      <dsp:nvSpPr>
        <dsp:cNvPr id="0" name=""/>
        <dsp:cNvSpPr/>
      </dsp:nvSpPr>
      <dsp:spPr>
        <a:xfrm>
          <a:off x="497313" y="711089"/>
          <a:ext cx="1989253" cy="711089"/>
        </a:xfrm>
        <a:prstGeom prst="trapezoid">
          <a:avLst>
            <a:gd name="adj" fmla="val 69937"/>
          </a:avLst>
        </a:prstGeom>
        <a:solidFill>
          <a:schemeClr val="lt1">
            <a:hueOff val="0"/>
            <a:satOff val="0"/>
            <a:lumOff val="0"/>
            <a:alphaOff val="0"/>
          </a:schemeClr>
        </a:solidFill>
        <a:ln w="1079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Knowledge: security training</a:t>
          </a:r>
        </a:p>
      </dsp:txBody>
      <dsp:txXfrm>
        <a:off x="845432" y="711089"/>
        <a:ext cx="1293014" cy="711089"/>
      </dsp:txXfrm>
    </dsp:sp>
    <dsp:sp modelId="{866D29E9-D55B-44FE-B5C6-596A11B8F4FD}">
      <dsp:nvSpPr>
        <dsp:cNvPr id="0" name=""/>
        <dsp:cNvSpPr/>
      </dsp:nvSpPr>
      <dsp:spPr>
        <a:xfrm>
          <a:off x="0" y="1422179"/>
          <a:ext cx="2983880" cy="711089"/>
        </a:xfrm>
        <a:prstGeom prst="trapezoid">
          <a:avLst>
            <a:gd name="adj" fmla="val 69937"/>
          </a:avLst>
        </a:prstGeom>
        <a:solidFill>
          <a:schemeClr val="lt1">
            <a:hueOff val="0"/>
            <a:satOff val="0"/>
            <a:lumOff val="0"/>
            <a:alphaOff val="0"/>
          </a:schemeClr>
        </a:solidFill>
        <a:ln w="1079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Culture: caring about security</a:t>
          </a:r>
        </a:p>
      </dsp:txBody>
      <dsp:txXfrm>
        <a:off x="522178" y="1422179"/>
        <a:ext cx="1939522" cy="711089"/>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757679" y="131679"/>
            <a:ext cx="5040820" cy="355306"/>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6255018" y="131679"/>
            <a:ext cx="3183676" cy="355306"/>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1" y="6743995"/>
            <a:ext cx="4436114" cy="355305"/>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5798500" y="6743995"/>
            <a:ext cx="4436114" cy="355305"/>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‹Nr.›</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4436114" cy="355306"/>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5798500" y="0"/>
            <a:ext cx="4436114" cy="355306"/>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2752725" y="533400"/>
            <a:ext cx="4729163" cy="26606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1364776" y="3372566"/>
            <a:ext cx="7505064" cy="319434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1" y="6743995"/>
            <a:ext cx="4436114" cy="355305"/>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5798500" y="6743995"/>
            <a:ext cx="4436114" cy="355305"/>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‹Nr.›</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752725" y="533400"/>
            <a:ext cx="4729163" cy="266065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a:t>
            </a:fld>
            <a:endParaRPr lang="de-DE" dirty="0"/>
          </a:p>
        </p:txBody>
      </p:sp>
    </p:spTree>
    <p:extLst>
      <p:ext uri="{BB962C8B-B14F-4D97-AF65-F5344CB8AC3E}">
        <p14:creationId xmlns:p14="http://schemas.microsoft.com/office/powerpoint/2010/main" val="1813858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752725" y="533400"/>
            <a:ext cx="4729163" cy="266065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a:t>
            </a:fld>
            <a:endParaRPr lang="de-DE" dirty="0"/>
          </a:p>
        </p:txBody>
      </p:sp>
    </p:spTree>
    <p:extLst>
      <p:ext uri="{BB962C8B-B14F-4D97-AF65-F5344CB8AC3E}">
        <p14:creationId xmlns:p14="http://schemas.microsoft.com/office/powerpoint/2010/main" val="3278537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752725" y="533400"/>
            <a:ext cx="4729163" cy="266065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5</a:t>
            </a:fld>
            <a:endParaRPr lang="de-DE" dirty="0"/>
          </a:p>
        </p:txBody>
      </p:sp>
    </p:spTree>
    <p:extLst>
      <p:ext uri="{BB962C8B-B14F-4D97-AF65-F5344CB8AC3E}">
        <p14:creationId xmlns:p14="http://schemas.microsoft.com/office/powerpoint/2010/main" val="1905122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752725" y="533400"/>
            <a:ext cx="4729163" cy="266065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13</a:t>
            </a:fld>
            <a:endParaRPr lang="de-DE" dirty="0"/>
          </a:p>
        </p:txBody>
      </p:sp>
    </p:spTree>
    <p:extLst>
      <p:ext uri="{BB962C8B-B14F-4D97-AF65-F5344CB8AC3E}">
        <p14:creationId xmlns:p14="http://schemas.microsoft.com/office/powerpoint/2010/main" val="1020919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752725" y="533400"/>
            <a:ext cx="4729163" cy="266065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23</a:t>
            </a:fld>
            <a:endParaRPr lang="de-DE" dirty="0"/>
          </a:p>
        </p:txBody>
      </p:sp>
    </p:spTree>
    <p:extLst>
      <p:ext uri="{BB962C8B-B14F-4D97-AF65-F5344CB8AC3E}">
        <p14:creationId xmlns:p14="http://schemas.microsoft.com/office/powerpoint/2010/main" val="1244780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752725" y="533400"/>
            <a:ext cx="4729163" cy="266065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27</a:t>
            </a:fld>
            <a:endParaRPr lang="de-DE" dirty="0"/>
          </a:p>
        </p:txBody>
      </p:sp>
    </p:spTree>
    <p:extLst>
      <p:ext uri="{BB962C8B-B14F-4D97-AF65-F5344CB8AC3E}">
        <p14:creationId xmlns:p14="http://schemas.microsoft.com/office/powerpoint/2010/main" val="2550159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752725" y="533400"/>
            <a:ext cx="4729163" cy="266065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29</a:t>
            </a:fld>
            <a:endParaRPr lang="de-DE" dirty="0"/>
          </a:p>
        </p:txBody>
      </p:sp>
    </p:spTree>
    <p:extLst>
      <p:ext uri="{BB962C8B-B14F-4D97-AF65-F5344CB8AC3E}">
        <p14:creationId xmlns:p14="http://schemas.microsoft.com/office/powerpoint/2010/main" val="3919937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6.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Edit Title</a:t>
            </a:r>
          </a:p>
        </p:txBody>
      </p:sp>
      <p:sp>
        <p:nvSpPr>
          <p:cNvPr id="22" name="Textplatzhalter 4"/>
          <p:cNvSpPr>
            <a:spLocks noGrp="1"/>
          </p:cNvSpPr>
          <p:nvPr>
            <p:ph type="body" sz="quarter" idx="10" hasCustomPrompt="1"/>
          </p:nvPr>
        </p:nvSpPr>
        <p:spPr>
          <a:xfrm>
            <a:off x="431372" y="4211796"/>
            <a:ext cx="11432841"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Presenter, Date, Location</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225290"/>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Faculty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Informatics</a:t>
            </a:r>
          </a:p>
          <a:p>
            <a:pPr marL="0" indent="0"/>
            <a:r>
              <a:rPr lang="en-US" sz="1400" b="0" i="0" kern="1200" noProof="1">
                <a:solidFill>
                  <a:schemeClr val="bg1">
                    <a:lumMod val="50000"/>
                  </a:schemeClr>
                </a:solidFill>
                <a:latin typeface="Arial" charset="0"/>
                <a:ea typeface="+mn-ea"/>
                <a:cs typeface="Arial"/>
              </a:rPr>
              <a:t>Technische</a:t>
            </a:r>
            <a:r>
              <a:rPr lang="en-US" sz="1400" b="0" i="0" kern="1200" baseline="0" noProof="1">
                <a:solidFill>
                  <a:schemeClr val="bg1">
                    <a:lumMod val="50000"/>
                  </a:schemeClr>
                </a:solidFill>
                <a:latin typeface="Arial" charset="0"/>
                <a:ea typeface="+mn-ea"/>
                <a:cs typeface="Arial"/>
              </a:rPr>
              <a:t> Universität München</a:t>
            </a:r>
            <a:endParaRPr lang="en-US" sz="1400" b="0" i="0" kern="1200" noProof="1">
              <a:solidFill>
                <a:schemeClr val="bg1">
                  <a:lumMod val="50000"/>
                </a:schemeClr>
              </a:solidFill>
              <a:latin typeface="Arial" charset="0"/>
              <a:ea typeface="+mn-ea"/>
              <a:cs typeface="Arial"/>
            </a:endParaRP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dirty="0"/>
              <a:t>John Nguyen (TUM)</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‹Nr.›</a:t>
            </a:fld>
            <a:endParaRPr lang="de-DE"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6150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742688"/>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192908"/>
          </a:xfrm>
          <a:prstGeom prst="rect">
            <a:avLst/>
          </a:prstGeom>
          <a:noFill/>
        </p:spPr>
        <p:txBody>
          <a:bodyPr wrap="square" rtlCol="0">
            <a:spAutoFit/>
          </a:bodyPr>
          <a:lstStyle/>
          <a:p>
            <a:r>
              <a:rPr lang="en-US" sz="1050" noProof="1">
                <a:latin typeface="+mn-lt"/>
              </a:rPr>
              <a:t>Technische Universität München</a:t>
            </a:r>
          </a:p>
          <a:p>
            <a:r>
              <a:rPr lang="en-US" sz="1050" noProof="1">
                <a:latin typeface="+mn-lt"/>
              </a:rPr>
              <a:t>Faculty of Informatics</a:t>
            </a:r>
          </a:p>
          <a:p>
            <a:r>
              <a:rPr lang="en-US" sz="1050" noProof="1">
                <a:latin typeface="+mn-lt"/>
              </a:rPr>
              <a:t>Chair of Software Engineering for Business Information Systems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endParaRPr lang="en-US" sz="1050" baseline="0" noProof="1">
              <a:latin typeface="+mn-lt"/>
            </a:endParaRPr>
          </a:p>
          <a:p>
            <a:pPr>
              <a:tabLst>
                <a:tab pos="358775" algn="l"/>
              </a:tabLst>
            </a:pPr>
            <a:r>
              <a:rPr lang="en-US" sz="1050" baseline="0" noProof="1">
                <a:latin typeface="+mn-lt"/>
              </a:rPr>
              <a:t>Tel	+49.89.289.</a:t>
            </a:r>
          </a:p>
          <a:p>
            <a:pPr>
              <a:tabLst>
                <a:tab pos="358775" algn="l"/>
              </a:tabLst>
            </a:pPr>
            <a:r>
              <a:rPr lang="en-US" sz="1050" baseline="0" noProof="1">
                <a:latin typeface="+mn-lt"/>
              </a:rPr>
              <a:t>Fax	+49.89.289.17136</a:t>
            </a:r>
          </a:p>
          <a:p>
            <a:endParaRPr lang="en-US" sz="1050" baseline="0" noProof="1">
              <a:latin typeface="+mn-lt"/>
            </a:endParaRP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2524469" y="5454244"/>
            <a:ext cx="1293429"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59115" y="5932082"/>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1987252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John Nguyen (TUM)</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Tree>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John Nguyen (TUM)</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John Nguyen (TUM)</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John Nguyen (TUM)</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‹Nr.›</a:t>
            </a:fld>
            <a:endParaRPr lang="de-DE"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de-DE"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John Nguyen (TUM)</a:t>
            </a:r>
            <a:endParaRPr lang="de-DE"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‹Nr.›</a:t>
            </a:fld>
            <a:endParaRPr lang="en-US" noProof="0"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John Nguyen (TUM)</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‹Nr.›</a:t>
            </a:fld>
            <a:endParaRPr lang="de-DE"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de-DE"/>
              <a:t>© sebis</a:t>
            </a:r>
            <a:endParaRPr lang="en-US" dirty="0"/>
          </a:p>
        </p:txBody>
      </p:sp>
      <p:sp>
        <p:nvSpPr>
          <p:cNvPr id="4" name="Fußzeilenplatzhalter 3"/>
          <p:cNvSpPr>
            <a:spLocks noGrp="1"/>
          </p:cNvSpPr>
          <p:nvPr>
            <p:ph type="ftr" sz="quarter" idx="11"/>
          </p:nvPr>
        </p:nvSpPr>
        <p:spPr/>
        <p:txBody>
          <a:bodyPr/>
          <a:lstStyle/>
          <a:p>
            <a:pPr>
              <a:defRPr/>
            </a:pPr>
            <a:r>
              <a:rPr lang="en-US" dirty="0"/>
              <a:t>John Nguyen (TUM)</a:t>
            </a:r>
            <a:endParaRPr lang="de-DE" dirty="0"/>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‹Nr.›</a:t>
            </a:fld>
            <a:endParaRPr lang="en-US" dirty="0"/>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de-DE"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a:t>171103 Matthes English Master Slide Deck (wide)</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‹Nr.›</a:t>
            </a:fld>
            <a:endParaRPr lang="en-US" dirty="0"/>
          </a:p>
        </p:txBody>
      </p:sp>
      <p:pic>
        <p:nvPicPr>
          <p:cNvPr id="8" name="Grafik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82" r:id="rId11"/>
    <p:sldLayoutId id="2147483783" r:id="rId12"/>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8" Type="http://schemas.openxmlformats.org/officeDocument/2006/relationships/hyperlink" Target="https://doi.org/10.1109/CyberSecPODS.2019.8884935" TargetMode="External"/><Relationship Id="rId3" Type="http://schemas.openxmlformats.org/officeDocument/2006/relationships/hyperlink" Target="https://doi.org/10.1109/EDOC.2018.00032" TargetMode="External"/><Relationship Id="rId7" Type="http://schemas.openxmlformats.org/officeDocument/2006/relationships/hyperlink" Target="https://doi.org/10.1145/3305268" TargetMode="External"/><Relationship Id="rId2" Type="http://schemas.openxmlformats.org/officeDocument/2006/relationships/hyperlink" Target="https://doi.org/10.1007/978-3-319-67383-7_2" TargetMode="External"/><Relationship Id="rId1" Type="http://schemas.openxmlformats.org/officeDocument/2006/relationships/slideLayout" Target="../slideLayouts/slideLayout2.xml"/><Relationship Id="rId6" Type="http://schemas.openxmlformats.org/officeDocument/2006/relationships/hyperlink" Target="https://doi.org/10.1145/3183399.3183400" TargetMode="External"/><Relationship Id="rId5" Type="http://schemas.openxmlformats.org/officeDocument/2006/relationships/hyperlink" Target="https://blog.newrelic.com/technology/what-is-secdevops/" TargetMode="External"/><Relationship Id="rId10" Type="http://schemas.openxmlformats.org/officeDocument/2006/relationships/hyperlink" Target="https://www.hack2secure.com/blogs/BSIMM-Software-Security-Framework-A-Quick-Walkthrough" TargetMode="External"/><Relationship Id="rId4" Type="http://schemas.openxmlformats.org/officeDocument/2006/relationships/hyperlink" Target="https://www.itproportal.com/features/the-challenges-of-shifting-to-devsecops/" TargetMode="External"/><Relationship Id="rId9" Type="http://schemas.openxmlformats.org/officeDocument/2006/relationships/hyperlink" Target="https://doi.org/10.1145/3133264.3133300"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http://www.statista.com/statistics/1176688/data-breach-cost-security-automation-level"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7" Type="http://schemas.openxmlformats.org/officeDocument/2006/relationships/tags" Target="../tags/tag7.xml"/><Relationship Id="rId2" Type="http://schemas.openxmlformats.org/officeDocument/2006/relationships/tags" Target="../tags/tag2.xml"/><Relationship Id="rId16" Type="http://schemas.openxmlformats.org/officeDocument/2006/relationships/tags" Target="../tags/tag16.xml"/><Relationship Id="rId29" Type="http://schemas.openxmlformats.org/officeDocument/2006/relationships/tags" Target="../tags/tag29.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slideLayout" Target="../slideLayouts/slideLayout10.xml"/><Relationship Id="rId5" Type="http://schemas.openxmlformats.org/officeDocument/2006/relationships/tags" Target="../tags/tag5.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20" Type="http://schemas.openxmlformats.org/officeDocument/2006/relationships/tags" Target="../tags/tag20.xml"/><Relationship Id="rId41" Type="http://schemas.openxmlformats.org/officeDocument/2006/relationships/tags" Target="../tags/tag41.xml"/><Relationship Id="rId1" Type="http://schemas.openxmlformats.org/officeDocument/2006/relationships/tags" Target="../tags/tag1.xml"/><Relationship Id="rId6" Type="http://schemas.openxmlformats.org/officeDocument/2006/relationships/tags" Target="../tags/tag6.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s>
</file>

<file path=ppt/slides/_rels/slide3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chart" Target="../charts/chart7.xml"/><Relationship Id="rId1" Type="http://schemas.openxmlformats.org/officeDocument/2006/relationships/slideLayout" Target="../slideLayouts/slideLayout2.xml"/><Relationship Id="rId4" Type="http://schemas.openxmlformats.org/officeDocument/2006/relationships/hyperlink" Target="http://www.statista.com/statistics/290525/cyber-crime-biggest-online-data-breaches-worldwide"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ac-cdn.atlassian.com/dam/jcr:cd64c6de-34a3-436f-95e0-f8e600143dac/SWTMNG-263%20DevOps%20infinity%20wheel_CLOUD-PRODUCTS@2x.png?cdnVersion=1060"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 Target="slide5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heise.de/developer/imgs/06/2/3/6/0/4/7/9/2013-2017-50ed3603697420a0.png"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slide" Target="slide5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hyperlink" Target="https://doi.org/10.1007/978-3-319-67383-7_2" TargetMode="External"/><Relationship Id="rId7" Type="http://schemas.openxmlformats.org/officeDocument/2006/relationships/hyperlink" Target="https://www.theguardian.com/technology/2016/dec/15/security-experts-yahoo-hack" TargetMode="External"/><Relationship Id="rId2" Type="http://schemas.openxmlformats.org/officeDocument/2006/relationships/hyperlink" Target="http://elib.uni-stuttgart.de/handle/11682/10046" TargetMode="External"/><Relationship Id="rId1" Type="http://schemas.openxmlformats.org/officeDocument/2006/relationships/slideLayout" Target="../slideLayouts/slideLayout2.xml"/><Relationship Id="rId6" Type="http://schemas.openxmlformats.org/officeDocument/2006/relationships/hyperlink" Target="https://www.moodle.tum.de/pluginfile.php/2203779/mod_resource/content/1/Security_Engineering_110_Security_Principles.pdf" TargetMode="External"/><Relationship Id="rId5" Type="http://schemas.openxmlformats.org/officeDocument/2006/relationships/hyperlink" Target="https://www.sans.org/reading-room/whitepapers/analyst/guarding-gateway-challenges-email-security-36597" TargetMode="External"/><Relationship Id="rId4" Type="http://schemas.openxmlformats.org/officeDocument/2006/relationships/hyperlink" Target="https://www.cloudflare.com/learning/security/threats/owasp-top-10/"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hyperlink" Target="https://www.hack2secure.com/images/blog/BSIMM%20Skeleton%2002.png" TargetMode="External"/><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1371" y="2615311"/>
            <a:ext cx="11432843" cy="1603104"/>
          </a:xfrm>
        </p:spPr>
        <p:txBody>
          <a:bodyPr/>
          <a:lstStyle/>
          <a:p>
            <a:r>
              <a:rPr lang="en-US" b="1" dirty="0"/>
              <a:t>A Multivocal Literature Review of Current Tools for Increasing the Degree of Automation in the Development of Secure and Privacy Compliant Applications</a:t>
            </a:r>
          </a:p>
        </p:txBody>
      </p:sp>
      <p:sp>
        <p:nvSpPr>
          <p:cNvPr id="16" name="Textplatzhalter 15"/>
          <p:cNvSpPr>
            <a:spLocks noGrp="1"/>
          </p:cNvSpPr>
          <p:nvPr>
            <p:ph type="body" sz="quarter" idx="10"/>
          </p:nvPr>
        </p:nvSpPr>
        <p:spPr>
          <a:xfrm>
            <a:off x="431372" y="4211796"/>
            <a:ext cx="11432841" cy="338554"/>
          </a:xfrm>
        </p:spPr>
        <p:txBody>
          <a:bodyPr/>
          <a:lstStyle/>
          <a:p>
            <a:r>
              <a:rPr lang="en-AU" dirty="0"/>
              <a:t>John Nguyen, 23. November 2020, Final Presentation</a:t>
            </a:r>
          </a:p>
        </p:txBody>
      </p:sp>
    </p:spTree>
    <p:extLst>
      <p:ext uri="{BB962C8B-B14F-4D97-AF65-F5344CB8AC3E}">
        <p14:creationId xmlns:p14="http://schemas.microsoft.com/office/powerpoint/2010/main" val="16805248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1ECD660F-4017-4AE2-9D24-E354F0DEAF51}"/>
              </a:ext>
            </a:extLst>
          </p:cNvPr>
          <p:cNvSpPr>
            <a:spLocks noGrp="1"/>
          </p:cNvSpPr>
          <p:nvPr>
            <p:ph type="body" idx="1"/>
          </p:nvPr>
        </p:nvSpPr>
        <p:spPr/>
        <p:txBody>
          <a:bodyPr/>
          <a:lstStyle/>
          <a:p>
            <a:r>
              <a:rPr lang="en-US" dirty="0"/>
              <a:t>Academic literature</a:t>
            </a:r>
          </a:p>
        </p:txBody>
      </p:sp>
      <p:sp>
        <p:nvSpPr>
          <p:cNvPr id="9" name="Inhaltsplatzhalter 8">
            <a:extLst>
              <a:ext uri="{FF2B5EF4-FFF2-40B4-BE49-F238E27FC236}">
                <a16:creationId xmlns:a16="http://schemas.microsoft.com/office/drawing/2014/main" id="{F7345C38-2400-4703-AEEE-1436E84A10AB}"/>
              </a:ext>
            </a:extLst>
          </p:cNvPr>
          <p:cNvSpPr>
            <a:spLocks noGrp="1"/>
          </p:cNvSpPr>
          <p:nvPr>
            <p:ph sz="half" idx="2"/>
          </p:nvPr>
        </p:nvSpPr>
        <p:spPr/>
        <p:txBody>
          <a:bodyPr/>
          <a:lstStyle/>
          <a:p>
            <a:r>
              <a:rPr lang="en-US" sz="1400" b="1" dirty="0"/>
              <a:t>Inclusion criteria</a:t>
            </a:r>
          </a:p>
          <a:p>
            <a:pPr marL="285750" indent="-285750">
              <a:buFont typeface="Wingdings" panose="05000000000000000000" pitchFamily="2" charset="2"/>
              <a:buChar char="§"/>
            </a:pPr>
            <a:r>
              <a:rPr lang="en-US" sz="1400" dirty="0"/>
              <a:t>Written in English and full test accessible</a:t>
            </a:r>
          </a:p>
          <a:p>
            <a:pPr marL="285750" indent="-285750">
              <a:buFont typeface="Wingdings" panose="05000000000000000000" pitchFamily="2" charset="2"/>
              <a:buChar char="§"/>
            </a:pPr>
            <a:r>
              <a:rPr lang="en-US" sz="1400" dirty="0"/>
              <a:t>Accessible with TUM rights or freely accessible</a:t>
            </a:r>
          </a:p>
          <a:p>
            <a:pPr marL="285750" indent="-285750">
              <a:buFont typeface="Wingdings" panose="05000000000000000000" pitchFamily="2" charset="2"/>
              <a:buChar char="§"/>
            </a:pPr>
            <a:r>
              <a:rPr lang="en-US" sz="1400" dirty="0"/>
              <a:t>Online available</a:t>
            </a:r>
          </a:p>
          <a:p>
            <a:pPr marL="285750" indent="-285750">
              <a:buFont typeface="Wingdings" panose="05000000000000000000" pitchFamily="2" charset="2"/>
              <a:buChar char="§"/>
            </a:pPr>
            <a:r>
              <a:rPr lang="en-US" sz="1400" dirty="0"/>
              <a:t>The paper must discuss security or privacy compliance automation</a:t>
            </a:r>
          </a:p>
          <a:p>
            <a:pPr marL="285750" indent="-285750">
              <a:buFont typeface="Wingdings" panose="05000000000000000000" pitchFamily="2" charset="2"/>
              <a:buChar char="§"/>
            </a:pPr>
            <a:r>
              <a:rPr lang="en-US" sz="1400" dirty="0"/>
              <a:t>The paper must include any kind of tool, framework demonstration/implementation, prototype, or similar to the support software development lifecycle</a:t>
            </a:r>
          </a:p>
          <a:p>
            <a:pPr marL="285750" indent="-285750">
              <a:buFont typeface="Wingdings" panose="05000000000000000000" pitchFamily="2" charset="2"/>
              <a:buChar char="§"/>
            </a:pPr>
            <a:r>
              <a:rPr lang="en-US" sz="1400" dirty="0"/>
              <a:t>Within the Software Engineering domain</a:t>
            </a:r>
          </a:p>
          <a:p>
            <a:pPr marL="285750" indent="-285750">
              <a:buFont typeface="Wingdings" panose="05000000000000000000" pitchFamily="2" charset="2"/>
              <a:buChar char="§"/>
            </a:pPr>
            <a:r>
              <a:rPr lang="en-US" sz="1400" dirty="0"/>
              <a:t>The paper must be published in a journal or conference paper </a:t>
            </a:r>
          </a:p>
          <a:p>
            <a:pPr marL="285750" indent="-285750">
              <a:buFont typeface="Wingdings" panose="05000000000000000000" pitchFamily="2" charset="2"/>
              <a:buChar char="§"/>
            </a:pPr>
            <a:r>
              <a:rPr lang="en-US" sz="1400" dirty="0"/>
              <a:t>Published between 2015-2020 (initial search)</a:t>
            </a:r>
          </a:p>
          <a:p>
            <a:pPr marL="285750" indent="-285750">
              <a:buFont typeface="Wingdings" panose="05000000000000000000" pitchFamily="2" charset="2"/>
              <a:buChar char="§"/>
            </a:pPr>
            <a:endParaRPr lang="en-US" sz="1400" dirty="0"/>
          </a:p>
          <a:p>
            <a:pPr marL="0" indent="0"/>
            <a:r>
              <a:rPr lang="en-US" sz="1400" b="1" dirty="0"/>
              <a:t>Exclusion criteria</a:t>
            </a:r>
          </a:p>
          <a:p>
            <a:pPr marL="285750" indent="-285750">
              <a:buFont typeface="Wingdings" panose="05000000000000000000" pitchFamily="2" charset="2"/>
              <a:buChar char="§"/>
            </a:pPr>
            <a:r>
              <a:rPr lang="en-US" sz="1400" dirty="0"/>
              <a:t>Duplicates or repeated studies</a:t>
            </a:r>
          </a:p>
          <a:p>
            <a:pPr marL="285750" indent="-285750">
              <a:buFont typeface="Wingdings" panose="05000000000000000000" pitchFamily="2" charset="2"/>
              <a:buChar char="§"/>
            </a:pPr>
            <a:r>
              <a:rPr lang="en-US" sz="1400" dirty="0"/>
              <a:t>Lack of relevance for RQs</a:t>
            </a:r>
          </a:p>
          <a:p>
            <a:pPr marL="285750" indent="-285750">
              <a:buFont typeface="Wingdings" panose="05000000000000000000" pitchFamily="2" charset="2"/>
              <a:buChar char="§"/>
            </a:pPr>
            <a:r>
              <a:rPr lang="en-US" sz="1400" dirty="0"/>
              <a:t>Algorithms and concepts</a:t>
            </a:r>
          </a:p>
          <a:p>
            <a:pPr marL="285750" indent="-285750">
              <a:buFont typeface="Wingdings" panose="05000000000000000000" pitchFamily="2" charset="2"/>
              <a:buChar char="§"/>
            </a:pPr>
            <a:r>
              <a:rPr lang="en-US" sz="1400" dirty="0"/>
              <a:t>Workshops and tutorials are excluded</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endParaRPr lang="en-US" dirty="0"/>
          </a:p>
          <a:p>
            <a:endParaRPr lang="en-US" dirty="0"/>
          </a:p>
        </p:txBody>
      </p:sp>
      <p:sp>
        <p:nvSpPr>
          <p:cNvPr id="10" name="Textplatzhalter 9">
            <a:extLst>
              <a:ext uri="{FF2B5EF4-FFF2-40B4-BE49-F238E27FC236}">
                <a16:creationId xmlns:a16="http://schemas.microsoft.com/office/drawing/2014/main" id="{5CC4A34A-A8F7-47EA-8E31-8ECADAE4935C}"/>
              </a:ext>
            </a:extLst>
          </p:cNvPr>
          <p:cNvSpPr>
            <a:spLocks noGrp="1"/>
          </p:cNvSpPr>
          <p:nvPr>
            <p:ph type="body" sz="quarter" idx="3"/>
          </p:nvPr>
        </p:nvSpPr>
        <p:spPr/>
        <p:txBody>
          <a:bodyPr/>
          <a:lstStyle/>
          <a:p>
            <a:r>
              <a:rPr lang="en-US" dirty="0"/>
              <a:t>Grey literature</a:t>
            </a:r>
          </a:p>
        </p:txBody>
      </p:sp>
      <p:sp>
        <p:nvSpPr>
          <p:cNvPr id="11" name="Inhaltsplatzhalter 10">
            <a:extLst>
              <a:ext uri="{FF2B5EF4-FFF2-40B4-BE49-F238E27FC236}">
                <a16:creationId xmlns:a16="http://schemas.microsoft.com/office/drawing/2014/main" id="{EC5A0E1D-6191-49BB-9091-944A5CD86CB4}"/>
              </a:ext>
            </a:extLst>
          </p:cNvPr>
          <p:cNvSpPr>
            <a:spLocks noGrp="1"/>
          </p:cNvSpPr>
          <p:nvPr>
            <p:ph sz="quarter" idx="4"/>
          </p:nvPr>
        </p:nvSpPr>
        <p:spPr/>
        <p:txBody>
          <a:bodyPr/>
          <a:lstStyle/>
          <a:p>
            <a:r>
              <a:rPr lang="en-US" sz="1400" b="1" dirty="0"/>
              <a:t>Inclusion criteria</a:t>
            </a:r>
          </a:p>
          <a:p>
            <a:pPr marL="285750" indent="-285750">
              <a:buFont typeface="Wingdings" panose="05000000000000000000" pitchFamily="2" charset="2"/>
              <a:buChar char="§"/>
            </a:pPr>
            <a:r>
              <a:rPr lang="en-US" sz="1400" dirty="0"/>
              <a:t>Written in English and full test accessible</a:t>
            </a:r>
          </a:p>
          <a:p>
            <a:pPr marL="285750" indent="-285750">
              <a:buFont typeface="Wingdings" panose="05000000000000000000" pitchFamily="2" charset="2"/>
              <a:buChar char="§"/>
            </a:pPr>
            <a:r>
              <a:rPr lang="en-US" sz="1400" dirty="0"/>
              <a:t>Accessible with TUM rights or freely accessible</a:t>
            </a:r>
          </a:p>
          <a:p>
            <a:pPr marL="285750" indent="-285750">
              <a:buFont typeface="Wingdings" panose="05000000000000000000" pitchFamily="2" charset="2"/>
              <a:buChar char="§"/>
            </a:pPr>
            <a:r>
              <a:rPr lang="en-US" sz="1400" dirty="0"/>
              <a:t>Online available</a:t>
            </a:r>
          </a:p>
          <a:p>
            <a:pPr marL="285750" indent="-285750">
              <a:buFont typeface="Wingdings" panose="05000000000000000000" pitchFamily="2" charset="2"/>
              <a:buChar char="§"/>
            </a:pPr>
            <a:r>
              <a:rPr lang="en-US" sz="1400" dirty="0"/>
              <a:t>The artifact must discuss security or privacy compliance automation</a:t>
            </a:r>
          </a:p>
          <a:p>
            <a:pPr marL="285750" indent="-285750">
              <a:buFont typeface="Wingdings" panose="05000000000000000000" pitchFamily="2" charset="2"/>
              <a:buChar char="§"/>
            </a:pPr>
            <a:r>
              <a:rPr lang="en-US" sz="1400" dirty="0"/>
              <a:t>The artifact must include any kind of tool, framework demonstration/implementation, prototype, or similar to the support software development lifecycle</a:t>
            </a:r>
          </a:p>
          <a:p>
            <a:pPr marL="285750" indent="-285750">
              <a:buFont typeface="Wingdings" panose="05000000000000000000" pitchFamily="2" charset="2"/>
              <a:buChar char="§"/>
            </a:pPr>
            <a:r>
              <a:rPr lang="en-US" sz="1400" dirty="0"/>
              <a:t>Within the Software Engineering domain</a:t>
            </a:r>
          </a:p>
          <a:p>
            <a:pPr marL="285750" indent="-285750">
              <a:buFont typeface="Wingdings" panose="05000000000000000000" pitchFamily="2" charset="2"/>
              <a:buChar char="§"/>
            </a:pPr>
            <a:r>
              <a:rPr lang="en-US" sz="1400" dirty="0"/>
              <a:t>Published between 2015-2020 (initial search)</a:t>
            </a:r>
          </a:p>
          <a:p>
            <a:pPr marL="285750" indent="-285750">
              <a:buFont typeface="Wingdings" panose="05000000000000000000" pitchFamily="2" charset="2"/>
              <a:buChar char="§"/>
            </a:pPr>
            <a:endParaRPr lang="en-US" sz="1400" dirty="0"/>
          </a:p>
          <a:p>
            <a:pPr marL="0" indent="0"/>
            <a:endParaRPr lang="en-US" sz="1400" dirty="0"/>
          </a:p>
          <a:p>
            <a:pPr marL="0" indent="0"/>
            <a:r>
              <a:rPr lang="en-US" sz="1400" b="1" dirty="0"/>
              <a:t>Exclusion criteria</a:t>
            </a:r>
          </a:p>
          <a:p>
            <a:pPr marL="285750" indent="-285750">
              <a:buFont typeface="Wingdings" panose="05000000000000000000" pitchFamily="2" charset="2"/>
              <a:buChar char="§"/>
            </a:pPr>
            <a:r>
              <a:rPr lang="en-US" sz="1400" dirty="0"/>
              <a:t>Duplicates or repeated studies</a:t>
            </a:r>
          </a:p>
          <a:p>
            <a:pPr marL="285750" indent="-285750">
              <a:buFont typeface="Wingdings" panose="05000000000000000000" pitchFamily="2" charset="2"/>
              <a:buChar char="§"/>
            </a:pPr>
            <a:r>
              <a:rPr lang="en-US" sz="1400" dirty="0"/>
              <a:t>Lack of relevance for RQs</a:t>
            </a:r>
          </a:p>
          <a:p>
            <a:pPr marL="285750" indent="-285750">
              <a:buFont typeface="Wingdings" panose="05000000000000000000" pitchFamily="2" charset="2"/>
              <a:buChar char="§"/>
            </a:pPr>
            <a:r>
              <a:rPr lang="en-US" sz="1400" dirty="0"/>
              <a:t>Algorithms and concepts</a:t>
            </a:r>
          </a:p>
          <a:p>
            <a:pPr marL="285750" indent="-285750">
              <a:buFont typeface="Wingdings" panose="05000000000000000000" pitchFamily="2" charset="2"/>
              <a:buChar char="§"/>
            </a:pPr>
            <a:r>
              <a:rPr lang="en-US" sz="1400" dirty="0"/>
              <a:t>Thesis, Workshops, and tutorials are excluded</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endParaRPr lang="en-US" dirty="0"/>
          </a:p>
        </p:txBody>
      </p:sp>
      <p:sp>
        <p:nvSpPr>
          <p:cNvPr id="7" name="Titel 6">
            <a:extLst>
              <a:ext uri="{FF2B5EF4-FFF2-40B4-BE49-F238E27FC236}">
                <a16:creationId xmlns:a16="http://schemas.microsoft.com/office/drawing/2014/main" id="{02DF724A-F1BE-41A4-858A-DCAB79FFA2CF}"/>
              </a:ext>
            </a:extLst>
          </p:cNvPr>
          <p:cNvSpPr>
            <a:spLocks noGrp="1"/>
          </p:cNvSpPr>
          <p:nvPr>
            <p:ph type="title"/>
          </p:nvPr>
        </p:nvSpPr>
        <p:spPr/>
        <p:txBody>
          <a:bodyPr/>
          <a:lstStyle/>
          <a:p>
            <a:r>
              <a:rPr lang="en-US" dirty="0"/>
              <a:t>Search strategy</a:t>
            </a:r>
          </a:p>
        </p:txBody>
      </p:sp>
      <p:sp>
        <p:nvSpPr>
          <p:cNvPr id="4" name="Datumsplatzhalter 3">
            <a:extLst>
              <a:ext uri="{FF2B5EF4-FFF2-40B4-BE49-F238E27FC236}">
                <a16:creationId xmlns:a16="http://schemas.microsoft.com/office/drawing/2014/main" id="{51396C2C-2757-442B-8265-67F6C85CF83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EA67DF4-ED19-4B03-BDE4-88091E7985A8}"/>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A7E56A42-5055-41CB-920E-0A27AE23FD94}"/>
              </a:ext>
            </a:extLst>
          </p:cNvPr>
          <p:cNvSpPr>
            <a:spLocks noGrp="1"/>
          </p:cNvSpPr>
          <p:nvPr>
            <p:ph type="sldNum" sz="quarter" idx="12"/>
          </p:nvPr>
        </p:nvSpPr>
        <p:spPr/>
        <p:txBody>
          <a:bodyPr/>
          <a:lstStyle/>
          <a:p>
            <a:pPr>
              <a:defRPr/>
            </a:pPr>
            <a:fld id="{05BC9FAB-BDC1-47C0-A8BB-6E12A8205D33}" type="slidenum">
              <a:rPr lang="de-DE" smtClean="0"/>
              <a:pPr>
                <a:defRPr/>
              </a:pPr>
              <a:t>10</a:t>
            </a:fld>
            <a:endParaRPr lang="de-DE" dirty="0"/>
          </a:p>
        </p:txBody>
      </p:sp>
    </p:spTree>
    <p:extLst>
      <p:ext uri="{BB962C8B-B14F-4D97-AF65-F5344CB8AC3E}">
        <p14:creationId xmlns:p14="http://schemas.microsoft.com/office/powerpoint/2010/main" val="116869628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00C0E7BF-82C8-4077-B7A8-E92D9A31BDE6}"/>
              </a:ext>
            </a:extLst>
          </p:cNvPr>
          <p:cNvSpPr>
            <a:spLocks noGrp="1"/>
          </p:cNvSpPr>
          <p:nvPr>
            <p:ph type="title"/>
          </p:nvPr>
        </p:nvSpPr>
        <p:spPr/>
        <p:txBody>
          <a:bodyPr/>
          <a:lstStyle/>
          <a:p>
            <a:r>
              <a:rPr lang="en-US" dirty="0"/>
              <a:t>Search strategy (cont’d)</a:t>
            </a:r>
          </a:p>
        </p:txBody>
      </p:sp>
      <p:sp>
        <p:nvSpPr>
          <p:cNvPr id="4" name="Datumsplatzhalter 3">
            <a:extLst>
              <a:ext uri="{FF2B5EF4-FFF2-40B4-BE49-F238E27FC236}">
                <a16:creationId xmlns:a16="http://schemas.microsoft.com/office/drawing/2014/main" id="{A1144220-0E3D-420C-BE4B-47B1711DD791}"/>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16E1E95-ED81-4764-8EBF-19F1B5FCAD3D}"/>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3B3F10B3-E93A-4192-9D84-835FC85B3F8E}"/>
              </a:ext>
            </a:extLst>
          </p:cNvPr>
          <p:cNvSpPr>
            <a:spLocks noGrp="1"/>
          </p:cNvSpPr>
          <p:nvPr>
            <p:ph type="sldNum" sz="quarter" idx="12"/>
          </p:nvPr>
        </p:nvSpPr>
        <p:spPr/>
        <p:txBody>
          <a:bodyPr/>
          <a:lstStyle/>
          <a:p>
            <a:pPr>
              <a:defRPr/>
            </a:pPr>
            <a:fld id="{E201E5CB-5EE0-4EA4-87FF-7D8A79A61969}" type="slidenum">
              <a:rPr lang="de-DE" smtClean="0"/>
              <a:pPr>
                <a:defRPr/>
              </a:pPr>
              <a:t>11</a:t>
            </a:fld>
            <a:endParaRPr lang="de-DE" dirty="0"/>
          </a:p>
        </p:txBody>
      </p:sp>
      <p:pic>
        <p:nvPicPr>
          <p:cNvPr id="10" name="Inhaltsplatzhalter 9">
            <a:extLst>
              <a:ext uri="{FF2B5EF4-FFF2-40B4-BE49-F238E27FC236}">
                <a16:creationId xmlns:a16="http://schemas.microsoft.com/office/drawing/2014/main" id="{37C327A7-F562-4587-AC63-BD2F6098CE9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4963" y="1065549"/>
            <a:ext cx="11522075" cy="5231727"/>
          </a:xfrm>
        </p:spPr>
      </p:pic>
    </p:spTree>
    <p:extLst>
      <p:ext uri="{BB962C8B-B14F-4D97-AF65-F5344CB8AC3E}">
        <p14:creationId xmlns:p14="http://schemas.microsoft.com/office/powerpoint/2010/main" val="408932706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6EACCA-8F0A-4D98-B46A-6559FC46C42E}"/>
              </a:ext>
            </a:extLst>
          </p:cNvPr>
          <p:cNvSpPr>
            <a:spLocks noGrp="1"/>
          </p:cNvSpPr>
          <p:nvPr>
            <p:ph type="title"/>
          </p:nvPr>
        </p:nvSpPr>
        <p:spPr/>
        <p:txBody>
          <a:bodyPr/>
          <a:lstStyle/>
          <a:p>
            <a:r>
              <a:rPr lang="en-US" dirty="0"/>
              <a:t>Search strategy (cont’d)</a:t>
            </a:r>
          </a:p>
        </p:txBody>
      </p:sp>
      <p:pic>
        <p:nvPicPr>
          <p:cNvPr id="7" name="Inhaltsplatzhalter 6">
            <a:extLst>
              <a:ext uri="{FF2B5EF4-FFF2-40B4-BE49-F238E27FC236}">
                <a16:creationId xmlns:a16="http://schemas.microsoft.com/office/drawing/2014/main" id="{04ED4065-5625-4E11-B668-1CF8AF7A48D5}"/>
              </a:ext>
            </a:extLst>
          </p:cNvPr>
          <p:cNvPicPr>
            <a:picLocks noGrp="1" noChangeAspect="1"/>
          </p:cNvPicPr>
          <p:nvPr>
            <p:ph idx="1"/>
          </p:nvPr>
        </p:nvPicPr>
        <p:blipFill>
          <a:blip r:embed="rId2"/>
          <a:stretch>
            <a:fillRect/>
          </a:stretch>
        </p:blipFill>
        <p:spPr>
          <a:xfrm>
            <a:off x="1207639" y="2636439"/>
            <a:ext cx="9773661" cy="3932637"/>
          </a:xfrm>
          <a:prstGeom prst="rect">
            <a:avLst/>
          </a:prstGeom>
        </p:spPr>
      </p:pic>
      <p:sp>
        <p:nvSpPr>
          <p:cNvPr id="4" name="Datumsplatzhalter 3">
            <a:extLst>
              <a:ext uri="{FF2B5EF4-FFF2-40B4-BE49-F238E27FC236}">
                <a16:creationId xmlns:a16="http://schemas.microsoft.com/office/drawing/2014/main" id="{62D55ED4-458E-48D4-BE24-6008FD81744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9062A4F-D32F-4823-9B16-BA1739A96A35}"/>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F37773DC-F514-4409-9E60-472C097D064B}"/>
              </a:ext>
            </a:extLst>
          </p:cNvPr>
          <p:cNvSpPr>
            <a:spLocks noGrp="1"/>
          </p:cNvSpPr>
          <p:nvPr>
            <p:ph type="sldNum" sz="quarter" idx="12"/>
          </p:nvPr>
        </p:nvSpPr>
        <p:spPr/>
        <p:txBody>
          <a:bodyPr/>
          <a:lstStyle/>
          <a:p>
            <a:pPr>
              <a:defRPr/>
            </a:pPr>
            <a:fld id="{05BC9FAB-BDC1-47C0-A8BB-6E12A8205D33}" type="slidenum">
              <a:rPr lang="de-DE" smtClean="0"/>
              <a:pPr>
                <a:defRPr/>
              </a:pPr>
              <a:t>12</a:t>
            </a:fld>
            <a:endParaRPr lang="de-DE" dirty="0"/>
          </a:p>
        </p:txBody>
      </p:sp>
      <p:sp>
        <p:nvSpPr>
          <p:cNvPr id="12" name="Inhaltsplatzhalter 1">
            <a:extLst>
              <a:ext uri="{FF2B5EF4-FFF2-40B4-BE49-F238E27FC236}">
                <a16:creationId xmlns:a16="http://schemas.microsoft.com/office/drawing/2014/main" id="{1944B315-CDFB-4F0C-A718-73EFA1269B0F}"/>
              </a:ext>
            </a:extLst>
          </p:cNvPr>
          <p:cNvSpPr txBox="1">
            <a:spLocks/>
          </p:cNvSpPr>
          <p:nvPr/>
        </p:nvSpPr>
        <p:spPr bwMode="auto">
          <a:xfrm>
            <a:off x="332902" y="980728"/>
            <a:ext cx="11523135" cy="14401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r>
              <a:rPr lang="en-US" b="1" dirty="0"/>
              <a:t>Search string</a:t>
            </a:r>
          </a:p>
          <a:p>
            <a:pPr marL="642937" lvl="1" indent="-285750">
              <a:buFont typeface="Wingdings" panose="05000000000000000000" pitchFamily="2" charset="2"/>
              <a:buChar char="§"/>
            </a:pPr>
            <a:r>
              <a:rPr lang="en-US" dirty="0"/>
              <a:t>SLR: (</a:t>
            </a:r>
            <a:r>
              <a:rPr lang="en-US" dirty="0" err="1"/>
              <a:t>secur</a:t>
            </a:r>
            <a:r>
              <a:rPr lang="en-US" dirty="0"/>
              <a:t>* OR </a:t>
            </a:r>
            <a:r>
              <a:rPr lang="en-US" dirty="0" err="1"/>
              <a:t>priva</a:t>
            </a:r>
            <a:r>
              <a:rPr lang="en-US" dirty="0"/>
              <a:t>* OR protect*) AND ("software development" OR "software engineering") AND (tool* OR control*) AND (automat* OR "continuous") AND ("DevOps" OR "agile")</a:t>
            </a:r>
          </a:p>
          <a:p>
            <a:pPr marL="642937" lvl="1" indent="-285750">
              <a:buFont typeface="Wingdings" panose="05000000000000000000" pitchFamily="2" charset="2"/>
              <a:buChar char="§"/>
            </a:pPr>
            <a:r>
              <a:rPr lang="en-US" dirty="0"/>
              <a:t>GLR: (security OR privacy) tool automation (DevOps OR Agile) </a:t>
            </a:r>
          </a:p>
          <a:p>
            <a:endParaRPr lang="en-US" kern="0" dirty="0"/>
          </a:p>
        </p:txBody>
      </p:sp>
      <p:sp>
        <p:nvSpPr>
          <p:cNvPr id="13" name="Rechteck 12">
            <a:extLst>
              <a:ext uri="{FF2B5EF4-FFF2-40B4-BE49-F238E27FC236}">
                <a16:creationId xmlns:a16="http://schemas.microsoft.com/office/drawing/2014/main" id="{D686F76F-09D6-4BEE-82C6-657ABE40BDBE}"/>
              </a:ext>
            </a:extLst>
          </p:cNvPr>
          <p:cNvSpPr/>
          <p:nvPr/>
        </p:nvSpPr>
        <p:spPr bwMode="auto">
          <a:xfrm>
            <a:off x="6600056" y="4509120"/>
            <a:ext cx="1080120" cy="360040"/>
          </a:xfrm>
          <a:prstGeom prst="rect">
            <a:avLst/>
          </a:prstGeom>
          <a:noFill/>
          <a:ln w="2857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318342848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3140968"/>
            <a:ext cx="12192000" cy="1656184"/>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normAutofit fontScale="92500" lnSpcReduction="10000"/>
          </a:bodyPr>
          <a:lstStyle/>
          <a:p>
            <a:pPr marL="98425" lvl="1" indent="0">
              <a:lnSpc>
                <a:spcPct val="150000"/>
              </a:lnSpc>
              <a:buNone/>
            </a:pPr>
            <a:r>
              <a:rPr lang="en-US" b="1" dirty="0"/>
              <a:t>Motivation and background</a:t>
            </a:r>
          </a:p>
          <a:p>
            <a:pPr marL="98425" lvl="1" indent="0">
              <a:lnSpc>
                <a:spcPct val="150000"/>
              </a:lnSpc>
              <a:buNone/>
            </a:pPr>
            <a:r>
              <a:rPr lang="en-US" b="1" dirty="0"/>
              <a:t>Research goal and methodology</a:t>
            </a:r>
          </a:p>
          <a:p>
            <a:pPr marL="708025" lvl="2" indent="-342900">
              <a:lnSpc>
                <a:spcPct val="150000"/>
              </a:lnSpc>
            </a:pPr>
            <a:r>
              <a:rPr lang="en-US" dirty="0"/>
              <a:t>Methodology</a:t>
            </a:r>
          </a:p>
          <a:p>
            <a:pPr marL="708025" lvl="2" indent="-342900">
              <a:lnSpc>
                <a:spcPct val="150000"/>
              </a:lnSpc>
            </a:pPr>
            <a:r>
              <a:rPr lang="en-US" dirty="0"/>
              <a:t>Research questions</a:t>
            </a:r>
          </a:p>
          <a:p>
            <a:pPr marL="708025" lvl="2" indent="-342900">
              <a:lnSpc>
                <a:spcPct val="150000"/>
              </a:lnSpc>
            </a:pPr>
            <a:r>
              <a:rPr lang="en-US" dirty="0"/>
              <a:t>Search strategy</a:t>
            </a:r>
          </a:p>
          <a:p>
            <a:pPr marL="98425" lvl="1" indent="0">
              <a:lnSpc>
                <a:spcPct val="150000"/>
              </a:lnSpc>
              <a:buNone/>
            </a:pPr>
            <a:r>
              <a:rPr lang="en-US" b="1" dirty="0"/>
              <a:t>Results</a:t>
            </a:r>
          </a:p>
          <a:p>
            <a:pPr lvl="2">
              <a:lnSpc>
                <a:spcPct val="150000"/>
              </a:lnSpc>
            </a:pPr>
            <a:r>
              <a:rPr lang="en-US" dirty="0"/>
              <a:t>Key drivers for security automation tools</a:t>
            </a:r>
          </a:p>
          <a:p>
            <a:pPr lvl="2">
              <a:lnSpc>
                <a:spcPct val="150000"/>
              </a:lnSpc>
            </a:pPr>
            <a:r>
              <a:rPr lang="en-US" dirty="0"/>
              <a:t>Tool classification</a:t>
            </a:r>
          </a:p>
          <a:p>
            <a:pPr lvl="2">
              <a:lnSpc>
                <a:spcPct val="150000"/>
              </a:lnSpc>
            </a:pPr>
            <a:r>
              <a:rPr lang="en-US" dirty="0"/>
              <a:t>Mapping of tools with security activities</a:t>
            </a:r>
          </a:p>
          <a:p>
            <a:pPr marL="98425" lvl="1" indent="0">
              <a:lnSpc>
                <a:spcPct val="150000"/>
              </a:lnSpc>
              <a:buNone/>
            </a:pPr>
            <a:r>
              <a:rPr lang="en-US" b="1" dirty="0"/>
              <a:t>Summary</a:t>
            </a:r>
          </a:p>
          <a:p>
            <a:pPr lvl="2">
              <a:lnSpc>
                <a:spcPct val="150000"/>
              </a:lnSpc>
            </a:pPr>
            <a:r>
              <a:rPr lang="en-US" dirty="0"/>
              <a:t>Conclusion</a:t>
            </a:r>
          </a:p>
          <a:p>
            <a:pPr lvl="2">
              <a:lnSpc>
                <a:spcPct val="150000"/>
              </a:lnSpc>
            </a:pPr>
            <a:r>
              <a:rPr lang="en-US" dirty="0"/>
              <a:t>Limitations </a:t>
            </a:r>
          </a:p>
          <a:p>
            <a:pPr marL="98425" lvl="1" indent="0">
              <a:lnSpc>
                <a:spcPct val="150000"/>
              </a:lnSpc>
              <a:buNone/>
            </a:pPr>
            <a:r>
              <a:rPr lang="en-US" b="1" dirty="0"/>
              <a:t>Bibliography</a:t>
            </a:r>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pPr>
              <a:defRPr/>
            </a:pPr>
            <a:r>
              <a:rPr lang="en-US" dirty="0"/>
              <a:t>John Nguyen (TUM)</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13</a:t>
            </a:fld>
            <a:endParaRPr lang="de-DE" dirty="0"/>
          </a:p>
        </p:txBody>
      </p:sp>
    </p:spTree>
    <p:extLst>
      <p:ext uri="{BB962C8B-B14F-4D97-AF65-F5344CB8AC3E}">
        <p14:creationId xmlns:p14="http://schemas.microsoft.com/office/powerpoint/2010/main" val="228079330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AE86C56-6E63-4FBE-ACDD-A1D33327F9A7}"/>
              </a:ext>
            </a:extLst>
          </p:cNvPr>
          <p:cNvSpPr>
            <a:spLocks noGrp="1"/>
          </p:cNvSpPr>
          <p:nvPr>
            <p:ph type="title"/>
          </p:nvPr>
        </p:nvSpPr>
        <p:spPr/>
        <p:txBody>
          <a:bodyPr/>
          <a:lstStyle/>
          <a:p>
            <a:r>
              <a:rPr lang="en-US" dirty="0"/>
              <a:t>Key drivers for automation tools</a:t>
            </a:r>
          </a:p>
        </p:txBody>
      </p:sp>
      <p:sp>
        <p:nvSpPr>
          <p:cNvPr id="4" name="Datumsplatzhalter 3">
            <a:extLst>
              <a:ext uri="{FF2B5EF4-FFF2-40B4-BE49-F238E27FC236}">
                <a16:creationId xmlns:a16="http://schemas.microsoft.com/office/drawing/2014/main" id="{FE2A80A2-AFDA-4AEB-BFA6-FA3D3F484E78}"/>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C97DA40-8E77-41E2-B98E-B8D92BEBAEF5}"/>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381F18CB-6661-4BC1-9753-885A78913FA1}"/>
              </a:ext>
            </a:extLst>
          </p:cNvPr>
          <p:cNvSpPr>
            <a:spLocks noGrp="1"/>
          </p:cNvSpPr>
          <p:nvPr>
            <p:ph type="sldNum" sz="quarter" idx="12"/>
          </p:nvPr>
        </p:nvSpPr>
        <p:spPr/>
        <p:txBody>
          <a:bodyPr/>
          <a:lstStyle/>
          <a:p>
            <a:pPr>
              <a:defRPr/>
            </a:pPr>
            <a:fld id="{E201E5CB-5EE0-4EA4-87FF-7D8A79A61969}" type="slidenum">
              <a:rPr lang="de-DE" smtClean="0"/>
              <a:pPr>
                <a:defRPr/>
              </a:pPr>
              <a:t>14</a:t>
            </a:fld>
            <a:endParaRPr lang="de-DE" dirty="0"/>
          </a:p>
        </p:txBody>
      </p:sp>
      <p:graphicFrame>
        <p:nvGraphicFramePr>
          <p:cNvPr id="7" name="Inhaltsplatzhalter 6">
            <a:extLst>
              <a:ext uri="{FF2B5EF4-FFF2-40B4-BE49-F238E27FC236}">
                <a16:creationId xmlns:a16="http://schemas.microsoft.com/office/drawing/2014/main" id="{6A2D20B2-A712-4BA0-B3DE-C77BAE74256C}"/>
              </a:ext>
            </a:extLst>
          </p:cNvPr>
          <p:cNvGraphicFramePr>
            <a:graphicFrameLocks noGrp="1"/>
          </p:cNvGraphicFramePr>
          <p:nvPr>
            <p:ph idx="1"/>
            <p:extLst>
              <p:ext uri="{D42A27DB-BD31-4B8C-83A1-F6EECF244321}">
                <p14:modId xmlns:p14="http://schemas.microsoft.com/office/powerpoint/2010/main" val="1183846036"/>
              </p:ext>
            </p:extLst>
          </p:nvPr>
        </p:nvGraphicFramePr>
        <p:xfrm>
          <a:off x="334963" y="981075"/>
          <a:ext cx="11522075" cy="5400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9233603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D6DEC15-C75F-432F-A2DE-CB1A1E04D400}"/>
              </a:ext>
            </a:extLst>
          </p:cNvPr>
          <p:cNvSpPr>
            <a:spLocks noGrp="1"/>
          </p:cNvSpPr>
          <p:nvPr>
            <p:ph type="title"/>
          </p:nvPr>
        </p:nvSpPr>
        <p:spPr/>
        <p:txBody>
          <a:bodyPr/>
          <a:lstStyle/>
          <a:p>
            <a:r>
              <a:rPr lang="en-US" dirty="0"/>
              <a:t>Tool classification</a:t>
            </a:r>
          </a:p>
        </p:txBody>
      </p:sp>
      <p:sp>
        <p:nvSpPr>
          <p:cNvPr id="4" name="Datumsplatzhalter 3">
            <a:extLst>
              <a:ext uri="{FF2B5EF4-FFF2-40B4-BE49-F238E27FC236}">
                <a16:creationId xmlns:a16="http://schemas.microsoft.com/office/drawing/2014/main" id="{79A5076D-A123-4FA4-972B-81871C950A3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447BB04-4D57-4A7A-9146-E2CCE4876B7A}"/>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CC4C30B3-C977-4D69-BB78-3FFA904146A5}"/>
              </a:ext>
            </a:extLst>
          </p:cNvPr>
          <p:cNvSpPr>
            <a:spLocks noGrp="1"/>
          </p:cNvSpPr>
          <p:nvPr>
            <p:ph type="sldNum" sz="quarter" idx="12"/>
          </p:nvPr>
        </p:nvSpPr>
        <p:spPr/>
        <p:txBody>
          <a:bodyPr/>
          <a:lstStyle/>
          <a:p>
            <a:pPr>
              <a:defRPr/>
            </a:pPr>
            <a:fld id="{E201E5CB-5EE0-4EA4-87FF-7D8A79A61969}" type="slidenum">
              <a:rPr lang="de-DE" smtClean="0"/>
              <a:pPr>
                <a:defRPr/>
              </a:pPr>
              <a:t>15</a:t>
            </a:fld>
            <a:endParaRPr lang="de-DE" dirty="0"/>
          </a:p>
        </p:txBody>
      </p:sp>
      <p:pic>
        <p:nvPicPr>
          <p:cNvPr id="10" name="Inhaltsplatzhalter 9">
            <a:extLst>
              <a:ext uri="{FF2B5EF4-FFF2-40B4-BE49-F238E27FC236}">
                <a16:creationId xmlns:a16="http://schemas.microsoft.com/office/drawing/2014/main" id="{8835CAA0-BCEE-49B8-A116-928025B447B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4963" y="1515311"/>
            <a:ext cx="11522075" cy="4332202"/>
          </a:xfrm>
        </p:spPr>
      </p:pic>
    </p:spTree>
    <p:extLst>
      <p:ext uri="{BB962C8B-B14F-4D97-AF65-F5344CB8AC3E}">
        <p14:creationId xmlns:p14="http://schemas.microsoft.com/office/powerpoint/2010/main" val="356612693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DC301372-5657-4321-8663-966AEE147C94}"/>
              </a:ext>
            </a:extLst>
          </p:cNvPr>
          <p:cNvSpPr>
            <a:spLocks noGrp="1"/>
          </p:cNvSpPr>
          <p:nvPr>
            <p:ph type="title"/>
          </p:nvPr>
        </p:nvSpPr>
        <p:spPr/>
        <p:txBody>
          <a:bodyPr/>
          <a:lstStyle/>
          <a:p>
            <a:r>
              <a:rPr lang="en-US" dirty="0"/>
              <a:t>Tool classification (cont’d)</a:t>
            </a:r>
          </a:p>
        </p:txBody>
      </p:sp>
      <p:graphicFrame>
        <p:nvGraphicFramePr>
          <p:cNvPr id="7" name="Inhaltsplatzhalter 6">
            <a:extLst>
              <a:ext uri="{FF2B5EF4-FFF2-40B4-BE49-F238E27FC236}">
                <a16:creationId xmlns:a16="http://schemas.microsoft.com/office/drawing/2014/main" id="{9001D1E2-9ED1-4D42-A8A4-4DB9F7BF7303}"/>
              </a:ext>
            </a:extLst>
          </p:cNvPr>
          <p:cNvGraphicFramePr>
            <a:graphicFrameLocks noGrp="1"/>
          </p:cNvGraphicFramePr>
          <p:nvPr>
            <p:ph idx="1"/>
            <p:extLst>
              <p:ext uri="{D42A27DB-BD31-4B8C-83A1-F6EECF244321}">
                <p14:modId xmlns:p14="http://schemas.microsoft.com/office/powerpoint/2010/main" val="2974737318"/>
              </p:ext>
            </p:extLst>
          </p:nvPr>
        </p:nvGraphicFramePr>
        <p:xfrm>
          <a:off x="334963" y="981075"/>
          <a:ext cx="11522075" cy="5400675"/>
        </p:xfrm>
        <a:graphic>
          <a:graphicData uri="http://schemas.openxmlformats.org/drawingml/2006/chart">
            <c:chart xmlns:c="http://schemas.openxmlformats.org/drawingml/2006/chart" xmlns:r="http://schemas.openxmlformats.org/officeDocument/2006/relationships" r:id="rId2"/>
          </a:graphicData>
        </a:graphic>
      </p:graphicFrame>
      <p:sp>
        <p:nvSpPr>
          <p:cNvPr id="4" name="Datumsplatzhalter 3">
            <a:extLst>
              <a:ext uri="{FF2B5EF4-FFF2-40B4-BE49-F238E27FC236}">
                <a16:creationId xmlns:a16="http://schemas.microsoft.com/office/drawing/2014/main" id="{A691E28E-955F-45E1-BC0B-56BC791308C5}"/>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8A1E22AB-1BFE-434F-A90A-E986AD963736}"/>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9154F623-0C3A-410F-A9F4-FB567B4F7EE8}"/>
              </a:ext>
            </a:extLst>
          </p:cNvPr>
          <p:cNvSpPr>
            <a:spLocks noGrp="1"/>
          </p:cNvSpPr>
          <p:nvPr>
            <p:ph type="sldNum" sz="quarter" idx="12"/>
          </p:nvPr>
        </p:nvSpPr>
        <p:spPr/>
        <p:txBody>
          <a:bodyPr/>
          <a:lstStyle/>
          <a:p>
            <a:pPr>
              <a:defRPr/>
            </a:pPr>
            <a:fld id="{E201E5CB-5EE0-4EA4-87FF-7D8A79A61969}" type="slidenum">
              <a:rPr lang="de-DE" smtClean="0"/>
              <a:pPr>
                <a:defRPr/>
              </a:pPr>
              <a:t>16</a:t>
            </a:fld>
            <a:endParaRPr lang="de-DE" dirty="0"/>
          </a:p>
        </p:txBody>
      </p:sp>
      <p:sp>
        <p:nvSpPr>
          <p:cNvPr id="8" name="Textplatzhalter 7">
            <a:extLst>
              <a:ext uri="{FF2B5EF4-FFF2-40B4-BE49-F238E27FC236}">
                <a16:creationId xmlns:a16="http://schemas.microsoft.com/office/drawing/2014/main" id="{89230539-E53A-4B0B-8453-79C4449C29ED}"/>
              </a:ext>
            </a:extLst>
          </p:cNvPr>
          <p:cNvSpPr>
            <a:spLocks noGrp="1"/>
          </p:cNvSpPr>
          <p:nvPr>
            <p:ph type="body" sz="quarter" idx="13"/>
          </p:nvPr>
        </p:nvSpPr>
        <p:spPr/>
        <p:txBody>
          <a:bodyPr/>
          <a:lstStyle/>
          <a:p>
            <a:r>
              <a:rPr lang="en-US" dirty="0"/>
              <a:t>Distribution of the classification per category</a:t>
            </a:r>
          </a:p>
        </p:txBody>
      </p:sp>
    </p:spTree>
    <p:extLst>
      <p:ext uri="{BB962C8B-B14F-4D97-AF65-F5344CB8AC3E}">
        <p14:creationId xmlns:p14="http://schemas.microsoft.com/office/powerpoint/2010/main" val="105891517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a:extLst>
              <a:ext uri="{FF2B5EF4-FFF2-40B4-BE49-F238E27FC236}">
                <a16:creationId xmlns:a16="http://schemas.microsoft.com/office/drawing/2014/main" id="{4ACA31B6-BEB6-4587-900F-69AD1FDDD0C5}"/>
              </a:ext>
            </a:extLst>
          </p:cNvPr>
          <p:cNvSpPr>
            <a:spLocks noGrp="1"/>
          </p:cNvSpPr>
          <p:nvPr>
            <p:ph type="title"/>
          </p:nvPr>
        </p:nvSpPr>
        <p:spPr/>
        <p:txBody>
          <a:bodyPr/>
          <a:lstStyle/>
          <a:p>
            <a:r>
              <a:rPr lang="en-US" dirty="0"/>
              <a:t>Tool classification (cont’d)</a:t>
            </a:r>
          </a:p>
        </p:txBody>
      </p:sp>
      <p:graphicFrame>
        <p:nvGraphicFramePr>
          <p:cNvPr id="11" name="Tabelle 8">
            <a:extLst>
              <a:ext uri="{FF2B5EF4-FFF2-40B4-BE49-F238E27FC236}">
                <a16:creationId xmlns:a16="http://schemas.microsoft.com/office/drawing/2014/main" id="{366C5190-60FD-4FCB-80A5-549D1EFB9EDF}"/>
              </a:ext>
            </a:extLst>
          </p:cNvPr>
          <p:cNvGraphicFramePr>
            <a:graphicFrameLocks noGrp="1"/>
          </p:cNvGraphicFramePr>
          <p:nvPr>
            <p:ph idx="1"/>
            <p:extLst>
              <p:ext uri="{D42A27DB-BD31-4B8C-83A1-F6EECF244321}">
                <p14:modId xmlns:p14="http://schemas.microsoft.com/office/powerpoint/2010/main" val="379518989"/>
              </p:ext>
            </p:extLst>
          </p:nvPr>
        </p:nvGraphicFramePr>
        <p:xfrm>
          <a:off x="334963" y="981075"/>
          <a:ext cx="11522074" cy="5181600"/>
        </p:xfrm>
        <a:graphic>
          <a:graphicData uri="http://schemas.openxmlformats.org/drawingml/2006/table">
            <a:tbl>
              <a:tblPr firstRow="1" bandRow="1">
                <a:tableStyleId>{5940675A-B579-460E-94D1-54222C63F5DA}</a:tableStyleId>
              </a:tblPr>
              <a:tblGrid>
                <a:gridCol w="1440299">
                  <a:extLst>
                    <a:ext uri="{9D8B030D-6E8A-4147-A177-3AD203B41FA5}">
                      <a16:colId xmlns:a16="http://schemas.microsoft.com/office/drawing/2014/main" val="2038671519"/>
                    </a:ext>
                  </a:extLst>
                </a:gridCol>
                <a:gridCol w="10081775">
                  <a:extLst>
                    <a:ext uri="{9D8B030D-6E8A-4147-A177-3AD203B41FA5}">
                      <a16:colId xmlns:a16="http://schemas.microsoft.com/office/drawing/2014/main" val="4219071177"/>
                    </a:ext>
                  </a:extLst>
                </a:gridCol>
              </a:tblGrid>
              <a:tr h="0">
                <a:tc>
                  <a:txBody>
                    <a:bodyPr/>
                    <a:lstStyle/>
                    <a:p>
                      <a:pPr algn="l"/>
                      <a:r>
                        <a:rPr lang="en-US" sz="700" b="1" dirty="0"/>
                        <a:t>Category</a:t>
                      </a:r>
                    </a:p>
                  </a:txBody>
                  <a:tcPr/>
                </a:tc>
                <a:tc>
                  <a:txBody>
                    <a:bodyPr/>
                    <a:lstStyle/>
                    <a:p>
                      <a:pPr algn="l"/>
                      <a:r>
                        <a:rPr lang="en-US" sz="700" b="1" dirty="0"/>
                        <a:t>Tool</a:t>
                      </a:r>
                    </a:p>
                  </a:txBody>
                  <a:tcPr/>
                </a:tc>
                <a:extLst>
                  <a:ext uri="{0D108BD9-81ED-4DB2-BD59-A6C34878D82A}">
                    <a16:rowId xmlns:a16="http://schemas.microsoft.com/office/drawing/2014/main" val="2994950147"/>
                  </a:ext>
                </a:extLst>
              </a:tr>
              <a:tr h="0">
                <a:tc>
                  <a:txBody>
                    <a:bodyPr/>
                    <a:lstStyle/>
                    <a:p>
                      <a:pPr algn="l"/>
                      <a:r>
                        <a:rPr lang="en-US" sz="700" dirty="0"/>
                        <a:t>Threat Modeling</a:t>
                      </a:r>
                    </a:p>
                  </a:txBody>
                  <a:tcPr/>
                </a:tc>
                <a:tc>
                  <a:txBody>
                    <a:bodyPr/>
                    <a:lstStyle/>
                    <a:p>
                      <a:pPr algn="l"/>
                      <a:r>
                        <a:rPr lang="en-US" sz="700" dirty="0" err="1"/>
                        <a:t>IriusRisk</a:t>
                      </a:r>
                      <a:r>
                        <a:rPr lang="en-US" sz="700" dirty="0"/>
                        <a:t>, no name (attack graph generation), OWASP Threat Dragon, Scoria, </a:t>
                      </a:r>
                      <a:r>
                        <a:rPr lang="en-US" sz="700" dirty="0" err="1"/>
                        <a:t>ThreatModeler</a:t>
                      </a:r>
                      <a:endParaRPr lang="en-US" sz="700" dirty="0"/>
                    </a:p>
                  </a:txBody>
                  <a:tcPr/>
                </a:tc>
                <a:extLst>
                  <a:ext uri="{0D108BD9-81ED-4DB2-BD59-A6C34878D82A}">
                    <a16:rowId xmlns:a16="http://schemas.microsoft.com/office/drawing/2014/main" val="3393338000"/>
                  </a:ext>
                </a:extLst>
              </a:tr>
              <a:tr h="0">
                <a:tc>
                  <a:txBody>
                    <a:bodyPr/>
                    <a:lstStyle/>
                    <a:p>
                      <a:pPr algn="l"/>
                      <a:r>
                        <a:rPr lang="en-US" sz="700" dirty="0"/>
                        <a:t>Security Awareness </a:t>
                      </a:r>
                    </a:p>
                  </a:txBody>
                  <a:tcPr/>
                </a:tc>
                <a:tc>
                  <a:txBody>
                    <a:bodyPr/>
                    <a:lstStyle/>
                    <a:p>
                      <a:pPr algn="l"/>
                      <a:r>
                        <a:rPr lang="en-US" sz="700" dirty="0"/>
                        <a:t>Data-driven Security Game, Secure Code Warrior, </a:t>
                      </a:r>
                      <a:r>
                        <a:rPr lang="en-US" sz="700" dirty="0" err="1"/>
                        <a:t>SpongeBugs</a:t>
                      </a:r>
                      <a:r>
                        <a:rPr lang="en-US" sz="700" dirty="0"/>
                        <a:t>, Stethoscope, </a:t>
                      </a:r>
                      <a:r>
                        <a:rPr lang="en-US" sz="700" dirty="0" err="1"/>
                        <a:t>WhiteHat</a:t>
                      </a:r>
                      <a:r>
                        <a:rPr lang="en-US" sz="700" dirty="0"/>
                        <a:t> Sentinel Application Security Platform</a:t>
                      </a:r>
                    </a:p>
                  </a:txBody>
                  <a:tcPr/>
                </a:tc>
                <a:extLst>
                  <a:ext uri="{0D108BD9-81ED-4DB2-BD59-A6C34878D82A}">
                    <a16:rowId xmlns:a16="http://schemas.microsoft.com/office/drawing/2014/main" val="2520464735"/>
                  </a:ext>
                </a:extLst>
              </a:tr>
              <a:tr h="0">
                <a:tc>
                  <a:txBody>
                    <a:bodyPr/>
                    <a:lstStyle/>
                    <a:p>
                      <a:pPr algn="l"/>
                      <a:r>
                        <a:rPr lang="en-US" sz="700" dirty="0"/>
                        <a:t>Vulnerability Management</a:t>
                      </a:r>
                    </a:p>
                  </a:txBody>
                  <a:tcPr/>
                </a:tc>
                <a:tc>
                  <a:txBody>
                    <a:bodyPr/>
                    <a:lstStyle/>
                    <a:p>
                      <a:pPr algn="l"/>
                      <a:r>
                        <a:rPr lang="en-US" sz="700" dirty="0" err="1"/>
                        <a:t>HackerOne</a:t>
                      </a:r>
                      <a:r>
                        <a:rPr lang="en-US" sz="700" dirty="0"/>
                        <a:t>, no name (commit message analysis), no name (semantic wiki), QL, SD Elements</a:t>
                      </a:r>
                    </a:p>
                  </a:txBody>
                  <a:tcPr/>
                </a:tc>
                <a:extLst>
                  <a:ext uri="{0D108BD9-81ED-4DB2-BD59-A6C34878D82A}">
                    <a16:rowId xmlns:a16="http://schemas.microsoft.com/office/drawing/2014/main" val="3085990543"/>
                  </a:ext>
                </a:extLst>
              </a:tr>
              <a:tr h="0">
                <a:tc>
                  <a:txBody>
                    <a:bodyPr/>
                    <a:lstStyle/>
                    <a:p>
                      <a:pPr algn="l"/>
                      <a:r>
                        <a:rPr lang="en-US" sz="700" dirty="0"/>
                        <a:t>Code &amp; Build Review</a:t>
                      </a:r>
                    </a:p>
                  </a:txBody>
                  <a:tcPr/>
                </a:tc>
                <a:tc>
                  <a:txBody>
                    <a:bodyPr/>
                    <a:lstStyle/>
                    <a:p>
                      <a:pPr algn="l"/>
                      <a:r>
                        <a:rPr lang="en-US" sz="700" dirty="0"/>
                        <a:t>Actuary, </a:t>
                      </a:r>
                      <a:r>
                        <a:rPr lang="en-US" sz="700" dirty="0" err="1"/>
                        <a:t>Acunetix</a:t>
                      </a:r>
                      <a:r>
                        <a:rPr lang="en-US" sz="700" dirty="0"/>
                        <a:t>, American Fuzzy lop, </a:t>
                      </a:r>
                      <a:r>
                        <a:rPr lang="en-US" sz="700" dirty="0" err="1"/>
                        <a:t>Anchore</a:t>
                      </a:r>
                      <a:r>
                        <a:rPr lang="en-US" sz="700" dirty="0"/>
                        <a:t>, API </a:t>
                      </a:r>
                      <a:r>
                        <a:rPr lang="en-US" sz="700" dirty="0" err="1"/>
                        <a:t>Fuzzer</a:t>
                      </a:r>
                      <a:r>
                        <a:rPr lang="en-US" sz="700" dirty="0"/>
                        <a:t>, </a:t>
                      </a:r>
                      <a:r>
                        <a:rPr lang="en-US" sz="700" dirty="0" err="1"/>
                        <a:t>AppScan</a:t>
                      </a:r>
                      <a:r>
                        <a:rPr lang="en-US" sz="700" dirty="0"/>
                        <a:t>, Aqua Security, </a:t>
                      </a:r>
                      <a:r>
                        <a:rPr lang="en-US" sz="700" dirty="0" err="1"/>
                        <a:t>Arachni</a:t>
                      </a:r>
                      <a:r>
                        <a:rPr lang="en-US" sz="700" dirty="0"/>
                        <a:t>, ASIDE, bandit, Black Duck, </a:t>
                      </a:r>
                      <a:r>
                        <a:rPr lang="en-US" sz="700" dirty="0" err="1"/>
                        <a:t>Blueflower</a:t>
                      </a:r>
                      <a:r>
                        <a:rPr lang="en-US" sz="700" dirty="0"/>
                        <a:t>, Brakeman, Bundler Audit, Burp Proxy, Burp Suite, </a:t>
                      </a:r>
                      <a:r>
                        <a:rPr lang="en-US" sz="700" dirty="0" err="1"/>
                        <a:t>Checkmarx</a:t>
                      </a:r>
                      <a:r>
                        <a:rPr lang="en-US" sz="700" dirty="0"/>
                        <a:t>, </a:t>
                      </a:r>
                      <a:r>
                        <a:rPr lang="en-US" sz="700" dirty="0" err="1"/>
                        <a:t>Checkstyle</a:t>
                      </a:r>
                      <a:r>
                        <a:rPr lang="en-US" sz="700" dirty="0"/>
                        <a:t>, </a:t>
                      </a:r>
                      <a:r>
                        <a:rPr lang="en-US" sz="700" dirty="0" err="1"/>
                        <a:t>Cigital</a:t>
                      </a:r>
                      <a:r>
                        <a:rPr lang="en-US" sz="700" dirty="0"/>
                        <a:t> </a:t>
                      </a:r>
                      <a:r>
                        <a:rPr lang="en-US" sz="700" dirty="0" err="1"/>
                        <a:t>SecureAssist</a:t>
                      </a:r>
                      <a:r>
                        <a:rPr lang="en-US" sz="700" dirty="0"/>
                        <a:t>, CIMPLIFIER, Clair, Clang Static Analyzer, </a:t>
                      </a:r>
                      <a:r>
                        <a:rPr lang="en-US" sz="700" dirty="0" err="1"/>
                        <a:t>Clirr</a:t>
                      </a:r>
                      <a:r>
                        <a:rPr lang="en-US" sz="700" dirty="0"/>
                        <a:t>, </a:t>
                      </a:r>
                      <a:r>
                        <a:rPr lang="en-US" sz="700" dirty="0" err="1"/>
                        <a:t>Codacy</a:t>
                      </a:r>
                      <a:r>
                        <a:rPr lang="en-US" sz="700" dirty="0"/>
                        <a:t>, Code Climate, </a:t>
                      </a:r>
                      <a:r>
                        <a:rPr lang="en-US" sz="700" dirty="0" err="1"/>
                        <a:t>CodeAI</a:t>
                      </a:r>
                      <a:r>
                        <a:rPr lang="en-US" sz="700" dirty="0"/>
                        <a:t>, </a:t>
                      </a:r>
                      <a:r>
                        <a:rPr lang="en-US" sz="700" dirty="0" err="1"/>
                        <a:t>CodeNarc</a:t>
                      </a:r>
                      <a:r>
                        <a:rPr lang="en-US" sz="700" dirty="0"/>
                        <a:t>, </a:t>
                      </a:r>
                      <a:r>
                        <a:rPr lang="en-US" sz="700" dirty="0" err="1"/>
                        <a:t>CodeSonar</a:t>
                      </a:r>
                      <a:r>
                        <a:rPr lang="en-US" sz="700" dirty="0"/>
                        <a:t>, CodeWarrior, </a:t>
                      </a:r>
                      <a:r>
                        <a:rPr lang="en-US" sz="700" dirty="0" err="1"/>
                        <a:t>ConPan</a:t>
                      </a:r>
                      <a:r>
                        <a:rPr lang="en-US" sz="700" dirty="0"/>
                        <a:t>, Contrast Assess, Coverity, CPP Check, </a:t>
                      </a:r>
                      <a:r>
                        <a:rPr lang="en-US" sz="700" dirty="0" err="1"/>
                        <a:t>cpplint</a:t>
                      </a:r>
                      <a:r>
                        <a:rPr lang="en-US" sz="700" dirty="0"/>
                        <a:t>, Dagda, David, Dawn Scanner, Deep Drive, </a:t>
                      </a:r>
                      <a:r>
                        <a:rPr lang="en-US" sz="700" dirty="0" err="1"/>
                        <a:t>Detectify</a:t>
                      </a:r>
                      <a:r>
                        <a:rPr lang="en-US" sz="700" dirty="0"/>
                        <a:t>, </a:t>
                      </a:r>
                      <a:r>
                        <a:rPr lang="en-US" sz="700" dirty="0" err="1"/>
                        <a:t>DevSkim</a:t>
                      </a:r>
                      <a:r>
                        <a:rPr lang="en-US" sz="700" dirty="0"/>
                        <a:t>, Docker Bench, Error Prone, </a:t>
                      </a:r>
                      <a:r>
                        <a:rPr lang="en-US" sz="700" dirty="0" err="1"/>
                        <a:t>ESLint</a:t>
                      </a:r>
                      <a:r>
                        <a:rPr lang="en-US" sz="700" dirty="0"/>
                        <a:t>, </a:t>
                      </a:r>
                      <a:r>
                        <a:rPr lang="en-US" sz="700" dirty="0" err="1"/>
                        <a:t>ESVD,Find</a:t>
                      </a:r>
                      <a:r>
                        <a:rPr lang="en-US" sz="700" dirty="0"/>
                        <a:t> </a:t>
                      </a:r>
                      <a:r>
                        <a:rPr lang="en-US" sz="700" dirty="0" err="1"/>
                        <a:t>Securiy</a:t>
                      </a:r>
                      <a:r>
                        <a:rPr lang="en-US" sz="700" dirty="0"/>
                        <a:t> Bugs, </a:t>
                      </a:r>
                      <a:r>
                        <a:rPr lang="en-US" sz="700" dirty="0" err="1"/>
                        <a:t>Findbugs</a:t>
                      </a:r>
                      <a:r>
                        <a:rPr lang="en-US" sz="700" dirty="0"/>
                        <a:t>, </a:t>
                      </a:r>
                      <a:r>
                        <a:rPr lang="en-US" sz="700" dirty="0" err="1"/>
                        <a:t>Flawfinder</a:t>
                      </a:r>
                      <a:r>
                        <a:rPr lang="en-US" sz="700" dirty="0"/>
                        <a:t>, Fortify on Demand SaaS, Fortify Static Code Analyzer HPE, Fortify </a:t>
                      </a:r>
                      <a:r>
                        <a:rPr lang="en-US" sz="700" dirty="0" err="1"/>
                        <a:t>Webinspect</a:t>
                      </a:r>
                      <a:r>
                        <a:rPr lang="en-US" sz="700" dirty="0"/>
                        <a:t>, </a:t>
                      </a:r>
                      <a:r>
                        <a:rPr lang="en-US" sz="700" dirty="0" err="1"/>
                        <a:t>FuzzDb</a:t>
                      </a:r>
                      <a:r>
                        <a:rPr lang="en-US" sz="700" dirty="0"/>
                        <a:t>, </a:t>
                      </a:r>
                      <a:r>
                        <a:rPr lang="en-US" sz="700" dirty="0" err="1"/>
                        <a:t>Gmetrics</a:t>
                      </a:r>
                      <a:r>
                        <a:rPr lang="en-US" sz="700" dirty="0"/>
                        <a:t>, Grep Rough Audit, </a:t>
                      </a:r>
                      <a:r>
                        <a:rPr lang="en-US" sz="700" dirty="0" err="1"/>
                        <a:t>Hakiri</a:t>
                      </a:r>
                      <a:r>
                        <a:rPr lang="en-US" sz="700" dirty="0"/>
                        <a:t> Toolbelt, Infer, Insure++, IntelliJ, </a:t>
                      </a:r>
                      <a:r>
                        <a:rPr lang="en-US" sz="700" dirty="0" err="1"/>
                        <a:t>jDepend</a:t>
                      </a:r>
                      <a:r>
                        <a:rPr lang="en-US" sz="700" dirty="0"/>
                        <a:t>, </a:t>
                      </a:r>
                      <a:r>
                        <a:rPr lang="en-US" sz="700" dirty="0" err="1"/>
                        <a:t>JSHint</a:t>
                      </a:r>
                      <a:r>
                        <a:rPr lang="en-US" sz="700" dirty="0"/>
                        <a:t>, </a:t>
                      </a:r>
                      <a:r>
                        <a:rPr lang="en-US" sz="700" dirty="0" err="1"/>
                        <a:t>Jtest</a:t>
                      </a:r>
                      <a:r>
                        <a:rPr lang="en-US" sz="700" dirty="0"/>
                        <a:t>, </a:t>
                      </a:r>
                      <a:r>
                        <a:rPr lang="en-US" sz="700" dirty="0" err="1"/>
                        <a:t>Kiuwan</a:t>
                      </a:r>
                      <a:r>
                        <a:rPr lang="en-US" sz="700" dirty="0"/>
                        <a:t>, KLEE, </a:t>
                      </a:r>
                      <a:r>
                        <a:rPr lang="en-US" sz="700" dirty="0" err="1"/>
                        <a:t>Klocwork</a:t>
                      </a:r>
                      <a:r>
                        <a:rPr lang="en-US" sz="700" dirty="0"/>
                        <a:t>, Lapse+, Maven, Microsoft Security Code Analysis, </a:t>
                      </a:r>
                      <a:r>
                        <a:rPr lang="en-US" sz="700" dirty="0" err="1"/>
                        <a:t>MobSF</a:t>
                      </a:r>
                      <a:r>
                        <a:rPr lang="en-US" sz="700" dirty="0"/>
                        <a:t> (Mobile Security Framework), no name (SAST and dynamic execution), no name (SAST with ML), no name (toolchain IAST), </a:t>
                      </a:r>
                      <a:r>
                        <a:rPr lang="en-US" sz="700" dirty="0" err="1"/>
                        <a:t>NodeJsScan</a:t>
                      </a:r>
                      <a:r>
                        <a:rPr lang="en-US" sz="700" dirty="0"/>
                        <a:t>, </a:t>
                      </a:r>
                      <a:r>
                        <a:rPr lang="en-US" sz="700" dirty="0" err="1"/>
                        <a:t>NowSecure</a:t>
                      </a:r>
                      <a:r>
                        <a:rPr lang="en-US" sz="700" dirty="0"/>
                        <a:t> Lab Automated, </a:t>
                      </a:r>
                      <a:r>
                        <a:rPr lang="en-US" sz="700" dirty="0" err="1"/>
                        <a:t>OpenSCAP</a:t>
                      </a:r>
                      <a:r>
                        <a:rPr lang="en-US" sz="700" dirty="0"/>
                        <a:t>, OWASP Dependency Check, OWASP </a:t>
                      </a:r>
                      <a:r>
                        <a:rPr lang="en-US" sz="700" dirty="0" err="1"/>
                        <a:t>SafeNuGet</a:t>
                      </a:r>
                      <a:r>
                        <a:rPr lang="en-US" sz="700" dirty="0"/>
                        <a:t>, OWASP ZAP, Phan, PHP Security Checker, PHPMD (mess Detector), PMD, </a:t>
                      </a:r>
                      <a:r>
                        <a:rPr lang="en-US" sz="700" dirty="0" err="1"/>
                        <a:t>PrivacyScore</a:t>
                      </a:r>
                      <a:r>
                        <a:rPr lang="en-US" sz="700" dirty="0"/>
                        <a:t>, Puma Scan, PVS-Studio, </a:t>
                      </a:r>
                      <a:r>
                        <a:rPr lang="en-US" sz="700" dirty="0" err="1"/>
                        <a:t>Pylint</a:t>
                      </a:r>
                      <a:r>
                        <a:rPr lang="en-US" sz="700" dirty="0"/>
                        <a:t>, </a:t>
                      </a:r>
                      <a:r>
                        <a:rPr lang="en-US" sz="700" dirty="0" err="1"/>
                        <a:t>Radamsa</a:t>
                      </a:r>
                      <a:r>
                        <a:rPr lang="en-US" sz="700" dirty="0"/>
                        <a:t>, </a:t>
                      </a:r>
                      <a:r>
                        <a:rPr lang="en-US" sz="700" dirty="0" err="1"/>
                        <a:t>RapidScan</a:t>
                      </a:r>
                      <a:r>
                        <a:rPr lang="en-US" sz="700" dirty="0"/>
                        <a:t>, Retire.js, RIPS, </a:t>
                      </a:r>
                      <a:r>
                        <a:rPr lang="en-US" sz="700" dirty="0" err="1"/>
                        <a:t>RuboCop</a:t>
                      </a:r>
                      <a:r>
                        <a:rPr lang="en-US" sz="700" dirty="0"/>
                        <a:t>, Ruby-lint, SAGE, </a:t>
                      </a:r>
                      <a:r>
                        <a:rPr lang="en-US" sz="700" dirty="0" err="1"/>
                        <a:t>SCALe</a:t>
                      </a:r>
                      <a:r>
                        <a:rPr lang="en-US" sz="700" dirty="0"/>
                        <a:t>, </a:t>
                      </a:r>
                      <a:r>
                        <a:rPr lang="en-US" sz="700" dirty="0" err="1"/>
                        <a:t>ScanJS</a:t>
                      </a:r>
                      <a:r>
                        <a:rPr lang="en-US" sz="700" dirty="0"/>
                        <a:t>, </a:t>
                      </a:r>
                      <a:r>
                        <a:rPr lang="en-US" sz="700" dirty="0" err="1"/>
                        <a:t>Secfuzz</a:t>
                      </a:r>
                      <a:r>
                        <a:rPr lang="en-US" sz="700" dirty="0"/>
                        <a:t>, Security Linter for Infrastructure as Code scripts (SLIC), </a:t>
                      </a:r>
                      <a:r>
                        <a:rPr lang="en-US" sz="700" dirty="0" err="1"/>
                        <a:t>SeekerIAST</a:t>
                      </a:r>
                      <a:r>
                        <a:rPr lang="en-US" sz="700" dirty="0"/>
                        <a:t>, </a:t>
                      </a:r>
                      <a:r>
                        <a:rPr lang="en-US" sz="700" dirty="0" err="1"/>
                        <a:t>Snallygaster</a:t>
                      </a:r>
                      <a:r>
                        <a:rPr lang="en-US" sz="700" dirty="0"/>
                        <a:t>, Snooze, </a:t>
                      </a:r>
                      <a:r>
                        <a:rPr lang="en-US" sz="700" dirty="0" err="1"/>
                        <a:t>Snyk</a:t>
                      </a:r>
                      <a:r>
                        <a:rPr lang="en-US" sz="700" dirty="0"/>
                        <a:t>, </a:t>
                      </a:r>
                      <a:r>
                        <a:rPr lang="en-US" sz="700" dirty="0" err="1"/>
                        <a:t>SonarCloud</a:t>
                      </a:r>
                      <a:r>
                        <a:rPr lang="en-US" sz="700" dirty="0"/>
                        <a:t>, </a:t>
                      </a:r>
                      <a:r>
                        <a:rPr lang="en-US" sz="700" dirty="0" err="1"/>
                        <a:t>SonarLint</a:t>
                      </a:r>
                      <a:r>
                        <a:rPr lang="en-US" sz="700" dirty="0"/>
                        <a:t>, SonarQube, </a:t>
                      </a:r>
                      <a:r>
                        <a:rPr lang="en-US" sz="700" dirty="0" err="1"/>
                        <a:t>Sonatype</a:t>
                      </a:r>
                      <a:r>
                        <a:rPr lang="en-US" sz="700" dirty="0"/>
                        <a:t> Nexus Lifecycle, </a:t>
                      </a:r>
                      <a:r>
                        <a:rPr lang="en-US" sz="700" dirty="0" err="1"/>
                        <a:t>SourceClear</a:t>
                      </a:r>
                      <a:r>
                        <a:rPr lang="en-US" sz="700" dirty="0"/>
                        <a:t>, Splint, </a:t>
                      </a:r>
                      <a:r>
                        <a:rPr lang="en-US" sz="700" dirty="0" err="1"/>
                        <a:t>SpotBugs</a:t>
                      </a:r>
                      <a:r>
                        <a:rPr lang="en-US" sz="700" dirty="0"/>
                        <a:t>, SQL Injection ME, </a:t>
                      </a:r>
                      <a:r>
                        <a:rPr lang="en-US" sz="700" dirty="0" err="1"/>
                        <a:t>Sqreen</a:t>
                      </a:r>
                      <a:r>
                        <a:rPr lang="en-US" sz="700" dirty="0"/>
                        <a:t>, </a:t>
                      </a:r>
                      <a:r>
                        <a:rPr lang="en-US" sz="700" dirty="0" err="1"/>
                        <a:t>standardJS</a:t>
                      </a:r>
                      <a:r>
                        <a:rPr lang="en-US" sz="700" dirty="0"/>
                        <a:t>, SWAMP, Sys, </a:t>
                      </a:r>
                      <a:r>
                        <a:rPr lang="en-US" sz="700" dirty="0" err="1"/>
                        <a:t>Sysdig</a:t>
                      </a:r>
                      <a:r>
                        <a:rPr lang="en-US" sz="700" dirty="0"/>
                        <a:t> Secure, </a:t>
                      </a:r>
                      <a:r>
                        <a:rPr lang="en-US" sz="700" dirty="0" err="1"/>
                        <a:t>Trufflehog</a:t>
                      </a:r>
                      <a:r>
                        <a:rPr lang="en-US" sz="700" dirty="0"/>
                        <a:t>, </a:t>
                      </a:r>
                      <a:r>
                        <a:rPr lang="en-US" sz="700" dirty="0" err="1"/>
                        <a:t>Twistlock</a:t>
                      </a:r>
                      <a:r>
                        <a:rPr lang="en-US" sz="700" dirty="0"/>
                        <a:t>, </a:t>
                      </a:r>
                      <a:r>
                        <a:rPr lang="en-US" sz="700" dirty="0" err="1"/>
                        <a:t>VeraCode</a:t>
                      </a:r>
                      <a:r>
                        <a:rPr lang="en-US" sz="700" dirty="0"/>
                        <a:t> (CA),Veracode Software Composition Analysis, Visual Studio, </a:t>
                      </a:r>
                      <a:r>
                        <a:rPr lang="en-US" sz="700" dirty="0" err="1"/>
                        <a:t>VisualCodeGrepper</a:t>
                      </a:r>
                      <a:r>
                        <a:rPr lang="en-US" sz="700" dirty="0"/>
                        <a:t> (VCG), </a:t>
                      </a:r>
                      <a:r>
                        <a:rPr lang="en-US" sz="700" dirty="0" err="1"/>
                        <a:t>Wfuzz</a:t>
                      </a:r>
                      <a:r>
                        <a:rPr lang="en-US" sz="700" dirty="0"/>
                        <a:t>, </a:t>
                      </a:r>
                      <a:r>
                        <a:rPr lang="en-US" sz="700" dirty="0" err="1"/>
                        <a:t>WhiteHat</a:t>
                      </a:r>
                      <a:r>
                        <a:rPr lang="en-US" sz="700" dirty="0"/>
                        <a:t> Sentinel Application Security Platform, </a:t>
                      </a:r>
                      <a:r>
                        <a:rPr lang="en-US" sz="700" dirty="0" err="1"/>
                        <a:t>WhiteSource</a:t>
                      </a:r>
                      <a:r>
                        <a:rPr lang="en-US" sz="700" dirty="0"/>
                        <a:t>, XSS ME</a:t>
                      </a:r>
                    </a:p>
                  </a:txBody>
                  <a:tcPr/>
                </a:tc>
                <a:extLst>
                  <a:ext uri="{0D108BD9-81ED-4DB2-BD59-A6C34878D82A}">
                    <a16:rowId xmlns:a16="http://schemas.microsoft.com/office/drawing/2014/main" val="2908725509"/>
                  </a:ext>
                </a:extLst>
              </a:tr>
              <a:tr h="0">
                <a:tc>
                  <a:txBody>
                    <a:bodyPr/>
                    <a:lstStyle/>
                    <a:p>
                      <a:pPr algn="l"/>
                      <a:r>
                        <a:rPr lang="en-US" sz="700" dirty="0"/>
                        <a:t>Test Management </a:t>
                      </a:r>
                    </a:p>
                  </a:txBody>
                  <a:tcPr/>
                </a:tc>
                <a:tc>
                  <a:txBody>
                    <a:bodyPr/>
                    <a:lstStyle/>
                    <a:p>
                      <a:pPr algn="l"/>
                      <a:r>
                        <a:rPr lang="en-US" sz="700" dirty="0"/>
                        <a:t>Bamboo, Chef </a:t>
                      </a:r>
                      <a:r>
                        <a:rPr lang="en-US" sz="700" dirty="0" err="1"/>
                        <a:t>InSpec</a:t>
                      </a:r>
                      <a:r>
                        <a:rPr lang="en-US" sz="700" dirty="0"/>
                        <a:t>, </a:t>
                      </a:r>
                      <a:r>
                        <a:rPr lang="en-US" sz="700" dirty="0" err="1"/>
                        <a:t>Cobertura</a:t>
                      </a:r>
                      <a:r>
                        <a:rPr lang="en-US" sz="700" dirty="0"/>
                        <a:t>, </a:t>
                      </a:r>
                      <a:r>
                        <a:rPr lang="en-US" sz="700" dirty="0" err="1"/>
                        <a:t>Codacy</a:t>
                      </a:r>
                      <a:r>
                        <a:rPr lang="en-US" sz="700" dirty="0"/>
                        <a:t>, Code Climate, Code Dx, coveralls, </a:t>
                      </a:r>
                      <a:r>
                        <a:rPr lang="en-US" sz="700" dirty="0" err="1"/>
                        <a:t>DefectDojo</a:t>
                      </a:r>
                      <a:r>
                        <a:rPr lang="en-US" sz="700" dirty="0"/>
                        <a:t>, </a:t>
                      </a:r>
                      <a:r>
                        <a:rPr lang="en-US" sz="700" dirty="0" err="1"/>
                        <a:t>DrTest</a:t>
                      </a:r>
                      <a:r>
                        <a:rPr lang="en-US" sz="700" dirty="0"/>
                        <a:t>, Faraday, GitLab, Istanbul, </a:t>
                      </a:r>
                      <a:r>
                        <a:rPr lang="en-US" sz="700" dirty="0" err="1"/>
                        <a:t>JackHammer</a:t>
                      </a:r>
                      <a:r>
                        <a:rPr lang="en-US" sz="700" dirty="0"/>
                        <a:t>, Jenkins, Jest, </a:t>
                      </a:r>
                      <a:r>
                        <a:rPr lang="en-US" sz="700" dirty="0" err="1"/>
                        <a:t>JSCover</a:t>
                      </a:r>
                      <a:r>
                        <a:rPr lang="en-US" sz="700" dirty="0"/>
                        <a:t>, </a:t>
                      </a:r>
                      <a:r>
                        <a:rPr lang="en-US" sz="700" dirty="0" err="1"/>
                        <a:t>Klaros</a:t>
                      </a:r>
                      <a:r>
                        <a:rPr lang="en-US" sz="700" dirty="0"/>
                        <a:t>, </a:t>
                      </a:r>
                      <a:r>
                        <a:rPr lang="en-US" sz="700" dirty="0" err="1"/>
                        <a:t>LogCoCo</a:t>
                      </a:r>
                      <a:r>
                        <a:rPr lang="en-US" sz="700" dirty="0"/>
                        <a:t>, OWASP Code Pulse, Phantom (Splunk Phantom), Rational Quality, Manager (IBM Engineering Test Management), </a:t>
                      </a:r>
                      <a:r>
                        <a:rPr lang="en-US" sz="700" dirty="0" err="1"/>
                        <a:t>Seccubus</a:t>
                      </a:r>
                      <a:r>
                        <a:rPr lang="en-US" sz="700" dirty="0"/>
                        <a:t>, Selenium, </a:t>
                      </a:r>
                      <a:r>
                        <a:rPr lang="en-US" sz="700" dirty="0" err="1"/>
                        <a:t>SeleniumBase</a:t>
                      </a:r>
                      <a:r>
                        <a:rPr lang="en-US" sz="700" dirty="0"/>
                        <a:t>, </a:t>
                      </a:r>
                      <a:r>
                        <a:rPr lang="en-US" sz="700" dirty="0" err="1"/>
                        <a:t>ThreadFix</a:t>
                      </a:r>
                      <a:r>
                        <a:rPr lang="en-US" sz="700" dirty="0"/>
                        <a:t>, </a:t>
                      </a:r>
                      <a:r>
                        <a:rPr lang="en-US" sz="700" dirty="0" err="1"/>
                        <a:t>WhiteHat</a:t>
                      </a:r>
                      <a:r>
                        <a:rPr lang="en-US" sz="700" dirty="0"/>
                        <a:t> Sentinel Application Security Platform</a:t>
                      </a:r>
                    </a:p>
                  </a:txBody>
                  <a:tcPr/>
                </a:tc>
                <a:extLst>
                  <a:ext uri="{0D108BD9-81ED-4DB2-BD59-A6C34878D82A}">
                    <a16:rowId xmlns:a16="http://schemas.microsoft.com/office/drawing/2014/main" val="1016980613"/>
                  </a:ext>
                </a:extLst>
              </a:tr>
              <a:tr h="0">
                <a:tc>
                  <a:txBody>
                    <a:bodyPr/>
                    <a:lstStyle/>
                    <a:p>
                      <a:pPr algn="l"/>
                      <a:r>
                        <a:rPr lang="en-US" sz="700" dirty="0"/>
                        <a:t>Architecture Hardening</a:t>
                      </a:r>
                    </a:p>
                  </a:txBody>
                  <a:tcPr/>
                </a:tc>
                <a:tc>
                  <a:txBody>
                    <a:bodyPr/>
                    <a:lstStyle/>
                    <a:p>
                      <a:pPr algn="l"/>
                      <a:r>
                        <a:rPr lang="en-US" sz="700" dirty="0"/>
                        <a:t>Chef Vault, </a:t>
                      </a:r>
                      <a:r>
                        <a:rPr lang="en-US" sz="700" dirty="0" err="1"/>
                        <a:t>credstash</a:t>
                      </a:r>
                      <a:r>
                        <a:rPr lang="en-US" sz="700" dirty="0"/>
                        <a:t>, CyberArk </a:t>
                      </a:r>
                      <a:r>
                        <a:rPr lang="en-US" sz="700" dirty="0" err="1"/>
                        <a:t>Conjur</a:t>
                      </a:r>
                      <a:r>
                        <a:rPr lang="en-US" sz="700" dirty="0"/>
                        <a:t>, GOBLIN, </a:t>
                      </a:r>
                      <a:r>
                        <a:rPr lang="en-US" sz="700" dirty="0" err="1"/>
                        <a:t>HashiCorp</a:t>
                      </a:r>
                      <a:r>
                        <a:rPr lang="en-US" sz="700" dirty="0"/>
                        <a:t> Vault, </a:t>
                      </a:r>
                      <a:r>
                        <a:rPr lang="en-US" sz="700" dirty="0" err="1"/>
                        <a:t>Jsart</a:t>
                      </a:r>
                      <a:r>
                        <a:rPr lang="en-US" sz="700" dirty="0"/>
                        <a:t>, </a:t>
                      </a:r>
                      <a:r>
                        <a:rPr lang="en-US" sz="700" dirty="0" err="1"/>
                        <a:t>Keywhiz</a:t>
                      </a:r>
                      <a:r>
                        <a:rPr lang="en-US" sz="700" dirty="0"/>
                        <a:t>, no name (clone detection), no name (identify unsecure dataflows), </a:t>
                      </a:r>
                      <a:r>
                        <a:rPr lang="en-US" sz="700" dirty="0" err="1"/>
                        <a:t>Privtrans</a:t>
                      </a:r>
                      <a:r>
                        <a:rPr lang="en-US" sz="700" dirty="0"/>
                        <a:t>, Red October, Scoria, sneaker, Square </a:t>
                      </a:r>
                      <a:r>
                        <a:rPr lang="en-US" sz="700" dirty="0" err="1"/>
                        <a:t>KeyWhiz</a:t>
                      </a:r>
                      <a:r>
                        <a:rPr lang="en-US" sz="700" dirty="0"/>
                        <a:t> project, Trousseau, Venafi Trust Protection Platform </a:t>
                      </a:r>
                    </a:p>
                  </a:txBody>
                  <a:tcPr/>
                </a:tc>
                <a:extLst>
                  <a:ext uri="{0D108BD9-81ED-4DB2-BD59-A6C34878D82A}">
                    <a16:rowId xmlns:a16="http://schemas.microsoft.com/office/drawing/2014/main" val="179819049"/>
                  </a:ext>
                </a:extLst>
              </a:tr>
              <a:tr h="0">
                <a:tc>
                  <a:txBody>
                    <a:bodyPr/>
                    <a:lstStyle/>
                    <a:p>
                      <a:pPr algn="l"/>
                      <a:r>
                        <a:rPr lang="en-US" sz="800" dirty="0"/>
                        <a:t>Code Hardening</a:t>
                      </a:r>
                      <a:endParaRPr lang="en-US" sz="700" dirty="0"/>
                    </a:p>
                  </a:txBody>
                  <a:tcPr/>
                </a:tc>
                <a:tc>
                  <a:txBody>
                    <a:bodyPr/>
                    <a:lstStyle/>
                    <a:p>
                      <a:pPr algn="l"/>
                      <a:r>
                        <a:rPr lang="en-US" sz="800" dirty="0"/>
                        <a:t>PHP Aspis</a:t>
                      </a:r>
                      <a:endParaRPr lang="en-US" sz="700" dirty="0"/>
                    </a:p>
                  </a:txBody>
                  <a:tcPr/>
                </a:tc>
                <a:extLst>
                  <a:ext uri="{0D108BD9-81ED-4DB2-BD59-A6C34878D82A}">
                    <a16:rowId xmlns:a16="http://schemas.microsoft.com/office/drawing/2014/main" val="1210522990"/>
                  </a:ext>
                </a:extLst>
              </a:tr>
              <a:tr h="0">
                <a:tc>
                  <a:txBody>
                    <a:bodyPr/>
                    <a:lstStyle/>
                    <a:p>
                      <a:pPr algn="l"/>
                      <a:r>
                        <a:rPr lang="en-US" sz="800" dirty="0"/>
                        <a:t>Assistive Tools </a:t>
                      </a:r>
                      <a:endParaRPr lang="en-US" sz="700" dirty="0"/>
                    </a:p>
                  </a:txBody>
                  <a:tcPr/>
                </a:tc>
                <a:tc>
                  <a:txBody>
                    <a:bodyPr/>
                    <a:lstStyle/>
                    <a:p>
                      <a:pPr algn="l"/>
                      <a:r>
                        <a:rPr lang="en-US" sz="800" dirty="0" err="1"/>
                        <a:t>ActiveState</a:t>
                      </a:r>
                      <a:r>
                        <a:rPr lang="en-US" sz="800" dirty="0"/>
                        <a:t> Platform, </a:t>
                      </a:r>
                      <a:r>
                        <a:rPr lang="en-US" sz="800" dirty="0" err="1"/>
                        <a:t>fffuu</a:t>
                      </a:r>
                      <a:r>
                        <a:rPr lang="en-US" sz="800" dirty="0"/>
                        <a:t> </a:t>
                      </a:r>
                      <a:endParaRPr lang="en-US" sz="700" dirty="0"/>
                    </a:p>
                  </a:txBody>
                  <a:tcPr/>
                </a:tc>
                <a:extLst>
                  <a:ext uri="{0D108BD9-81ED-4DB2-BD59-A6C34878D82A}">
                    <a16:rowId xmlns:a16="http://schemas.microsoft.com/office/drawing/2014/main" val="1694932726"/>
                  </a:ext>
                </a:extLst>
              </a:tr>
              <a:tr h="0">
                <a:tc>
                  <a:txBody>
                    <a:bodyPr/>
                    <a:lstStyle/>
                    <a:p>
                      <a:pPr algn="l"/>
                      <a:r>
                        <a:rPr lang="en-US" sz="800" dirty="0"/>
                        <a:t>Monitoring &amp; Logging</a:t>
                      </a:r>
                      <a:endParaRPr lang="en-US" sz="700" dirty="0"/>
                    </a:p>
                  </a:txBody>
                  <a:tcPr/>
                </a:tc>
                <a:tc>
                  <a:txBody>
                    <a:bodyPr/>
                    <a:lstStyle/>
                    <a:p>
                      <a:pPr algn="l"/>
                      <a:r>
                        <a:rPr lang="en-US" sz="800" dirty="0"/>
                        <a:t>Alert Logic, </a:t>
                      </a:r>
                      <a:r>
                        <a:rPr lang="en-US" sz="800" dirty="0" err="1"/>
                        <a:t>AlienValut</a:t>
                      </a:r>
                      <a:r>
                        <a:rPr lang="en-US" sz="800" dirty="0"/>
                        <a:t> OSSIM, AppDynamics, </a:t>
                      </a:r>
                      <a:r>
                        <a:rPr lang="en-US" sz="800" dirty="0" err="1"/>
                        <a:t>AppScan</a:t>
                      </a:r>
                      <a:r>
                        <a:rPr lang="en-US" sz="800" dirty="0"/>
                        <a:t>, Artifactory (JFROG), </a:t>
                      </a:r>
                      <a:r>
                        <a:rPr lang="en-US" sz="800" dirty="0" err="1"/>
                        <a:t>AuthMatrix</a:t>
                      </a:r>
                      <a:r>
                        <a:rPr lang="en-US" sz="800" dirty="0"/>
                        <a:t>, Cacti, </a:t>
                      </a:r>
                      <a:r>
                        <a:rPr lang="en-US" sz="800" dirty="0" err="1"/>
                        <a:t>CloudMonix</a:t>
                      </a:r>
                      <a:r>
                        <a:rPr lang="en-US" sz="800" dirty="0"/>
                        <a:t>, </a:t>
                      </a:r>
                      <a:r>
                        <a:rPr lang="en-US" sz="800" dirty="0" err="1"/>
                        <a:t>CloudPassage</a:t>
                      </a:r>
                      <a:r>
                        <a:rPr lang="en-US" sz="800" dirty="0"/>
                        <a:t> Halo, CloudWatch, Dagda, </a:t>
                      </a:r>
                      <a:r>
                        <a:rPr lang="en-US" sz="800" dirty="0" err="1"/>
                        <a:t>DataDog</a:t>
                      </a:r>
                      <a:r>
                        <a:rPr lang="en-US" sz="800" dirty="0"/>
                        <a:t>, digital.ai, Dome9 SecOps, Dynatrace, Elasticsearch, Falco, </a:t>
                      </a:r>
                      <a:r>
                        <a:rPr lang="en-US" sz="800" dirty="0" err="1"/>
                        <a:t>FilebBeat</a:t>
                      </a:r>
                      <a:r>
                        <a:rPr lang="en-US" sz="800" dirty="0"/>
                        <a:t>, Ganglia, God, Grafana, Graphite, </a:t>
                      </a:r>
                      <a:r>
                        <a:rPr lang="en-US" sz="800" dirty="0" err="1"/>
                        <a:t>GrayLog</a:t>
                      </a:r>
                      <a:r>
                        <a:rPr lang="en-US" sz="800" dirty="0"/>
                        <a:t>, </a:t>
                      </a:r>
                      <a:r>
                        <a:rPr lang="en-US" sz="800" dirty="0" err="1"/>
                        <a:t>Icinga</a:t>
                      </a:r>
                      <a:r>
                        <a:rPr lang="en-US" sz="800" dirty="0"/>
                        <a:t>, </a:t>
                      </a:r>
                      <a:r>
                        <a:rPr lang="en-US" sz="800" dirty="0" err="1"/>
                        <a:t>Infocyte</a:t>
                      </a:r>
                      <a:r>
                        <a:rPr lang="en-US" sz="800" dirty="0"/>
                        <a:t> HUNT, Kibana, LogRhythm, Logstash, Logz.io, </a:t>
                      </a:r>
                      <a:r>
                        <a:rPr lang="en-US" sz="800" dirty="0" err="1"/>
                        <a:t>Monit</a:t>
                      </a:r>
                      <a:r>
                        <a:rPr lang="en-US" sz="800" dirty="0"/>
                        <a:t>, MUSA Security Assurance Platform (MSAP), Nagios, New Relic, Nexpose (Rapid7), OSSEC, PagerDuty, Phantom (Splunk Phantom), Pingdom, </a:t>
                      </a:r>
                      <a:r>
                        <a:rPr lang="en-US" sz="800" dirty="0" err="1"/>
                        <a:t>PortVis</a:t>
                      </a:r>
                      <a:r>
                        <a:rPr lang="en-US" sz="800" dirty="0"/>
                        <a:t>, Prometheus, Qualys (cloud platform), </a:t>
                      </a:r>
                      <a:r>
                        <a:rPr lang="en-US" sz="800" dirty="0" err="1"/>
                        <a:t>Redlock</a:t>
                      </a:r>
                      <a:r>
                        <a:rPr lang="en-US" sz="800" dirty="0"/>
                        <a:t> (Evident.io), </a:t>
                      </a:r>
                      <a:r>
                        <a:rPr lang="en-US" sz="800" dirty="0" err="1"/>
                        <a:t>ReGrade</a:t>
                      </a:r>
                      <a:r>
                        <a:rPr lang="en-US" sz="800" dirty="0"/>
                        <a:t>, </a:t>
                      </a:r>
                      <a:r>
                        <a:rPr lang="en-US" sz="800" dirty="0" err="1"/>
                        <a:t>Rsyslog</a:t>
                      </a:r>
                      <a:r>
                        <a:rPr lang="en-US" sz="800" dirty="0"/>
                        <a:t>, </a:t>
                      </a:r>
                      <a:r>
                        <a:rPr lang="en-US" sz="800" dirty="0" err="1"/>
                        <a:t>runit</a:t>
                      </a:r>
                      <a:r>
                        <a:rPr lang="en-US" sz="800" dirty="0"/>
                        <a:t>, </a:t>
                      </a:r>
                      <a:r>
                        <a:rPr lang="en-US" sz="800" dirty="0" err="1"/>
                        <a:t>Sensu</a:t>
                      </a:r>
                      <a:r>
                        <a:rPr lang="en-US" sz="800" dirty="0"/>
                        <a:t>, Snort, Splunk (enterprise), </a:t>
                      </a:r>
                      <a:r>
                        <a:rPr lang="en-US" sz="800" dirty="0" err="1"/>
                        <a:t>SumoLogic</a:t>
                      </a:r>
                      <a:r>
                        <a:rPr lang="en-US" sz="800" dirty="0"/>
                        <a:t>, Supervisor, Suricata, Syslog-NG, </a:t>
                      </a:r>
                      <a:r>
                        <a:rPr lang="en-US" sz="800" dirty="0" err="1"/>
                        <a:t>systemd</a:t>
                      </a:r>
                      <a:r>
                        <a:rPr lang="en-US" sz="800" dirty="0"/>
                        <a:t>, Threat Stack, </a:t>
                      </a:r>
                      <a:r>
                        <a:rPr lang="en-US" sz="800" dirty="0" err="1"/>
                        <a:t>VictorOps</a:t>
                      </a:r>
                      <a:r>
                        <a:rPr lang="en-US" sz="800" dirty="0"/>
                        <a:t>, Zabbix </a:t>
                      </a:r>
                      <a:endParaRPr lang="en-US" sz="700" dirty="0"/>
                    </a:p>
                  </a:txBody>
                  <a:tcPr/>
                </a:tc>
                <a:extLst>
                  <a:ext uri="{0D108BD9-81ED-4DB2-BD59-A6C34878D82A}">
                    <a16:rowId xmlns:a16="http://schemas.microsoft.com/office/drawing/2014/main" val="535974255"/>
                  </a:ext>
                </a:extLst>
              </a:tr>
              <a:tr h="0">
                <a:tc>
                  <a:txBody>
                    <a:bodyPr/>
                    <a:lstStyle/>
                    <a:p>
                      <a:pPr algn="l"/>
                      <a:r>
                        <a:rPr lang="en-US" sz="800" dirty="0"/>
                        <a:t>Automated Attack </a:t>
                      </a:r>
                      <a:endParaRPr lang="en-US" sz="700" dirty="0"/>
                    </a:p>
                  </a:txBody>
                  <a:tcPr/>
                </a:tc>
                <a:tc>
                  <a:txBody>
                    <a:bodyPr/>
                    <a:lstStyle/>
                    <a:p>
                      <a:pPr algn="l"/>
                      <a:r>
                        <a:rPr lang="en-US" sz="800" dirty="0"/>
                        <a:t>BDD-Security, Chaos Monkey, Dagda, </a:t>
                      </a:r>
                      <a:r>
                        <a:rPr lang="en-US" sz="800" dirty="0" err="1"/>
                        <a:t>FlashOver</a:t>
                      </a:r>
                      <a:r>
                        <a:rPr lang="en-US" sz="800" dirty="0"/>
                        <a:t>, </a:t>
                      </a:r>
                      <a:r>
                        <a:rPr lang="en-US" sz="800" dirty="0" err="1"/>
                        <a:t>Gauntlt</a:t>
                      </a:r>
                      <a:r>
                        <a:rPr lang="en-US" sz="800" dirty="0"/>
                        <a:t>, Infection Monkey, Metasploit, </a:t>
                      </a:r>
                      <a:r>
                        <a:rPr lang="en-US" sz="800" dirty="0" err="1"/>
                        <a:t>Mittn</a:t>
                      </a:r>
                      <a:r>
                        <a:rPr lang="en-US" sz="800" dirty="0"/>
                        <a:t>, Mozilla Minion, </a:t>
                      </a:r>
                      <a:r>
                        <a:rPr lang="en-US" sz="800" dirty="0" err="1"/>
                        <a:t>ntpDoS</a:t>
                      </a:r>
                      <a:r>
                        <a:rPr lang="en-US" sz="800" dirty="0"/>
                        <a:t>, OWTF, Penetration testing toolkit, </a:t>
                      </a:r>
                      <a:r>
                        <a:rPr lang="en-US" sz="800" dirty="0" err="1"/>
                        <a:t>Pwnloris</a:t>
                      </a:r>
                      <a:r>
                        <a:rPr lang="en-US" sz="800" dirty="0"/>
                        <a:t>, </a:t>
                      </a:r>
                      <a:r>
                        <a:rPr lang="en-US" sz="800" dirty="0" err="1"/>
                        <a:t>Slowloris</a:t>
                      </a:r>
                      <a:r>
                        <a:rPr lang="en-US" sz="800" dirty="0"/>
                        <a:t>, Snuck, </a:t>
                      </a:r>
                      <a:r>
                        <a:rPr lang="en-US" sz="800" dirty="0" err="1"/>
                        <a:t>SQLMap</a:t>
                      </a:r>
                      <a:r>
                        <a:rPr lang="en-US" sz="800" dirty="0"/>
                        <a:t>, </a:t>
                      </a:r>
                      <a:r>
                        <a:rPr lang="en-US" sz="800" dirty="0" err="1"/>
                        <a:t>Thc</a:t>
                      </a:r>
                      <a:r>
                        <a:rPr lang="en-US" sz="800" dirty="0"/>
                        <a:t>-</a:t>
                      </a:r>
                      <a:r>
                        <a:rPr lang="en-US" sz="800" dirty="0" err="1"/>
                        <a:t>sll</a:t>
                      </a:r>
                      <a:r>
                        <a:rPr lang="en-US" sz="800" dirty="0"/>
                        <a:t>-DoS, </a:t>
                      </a:r>
                      <a:r>
                        <a:rPr lang="en-US" sz="800" dirty="0" err="1"/>
                        <a:t>Wreckuests</a:t>
                      </a:r>
                      <a:r>
                        <a:rPr lang="en-US" sz="800" dirty="0"/>
                        <a:t> </a:t>
                      </a:r>
                      <a:endParaRPr lang="en-US" sz="700" dirty="0"/>
                    </a:p>
                  </a:txBody>
                  <a:tcPr/>
                </a:tc>
                <a:extLst>
                  <a:ext uri="{0D108BD9-81ED-4DB2-BD59-A6C34878D82A}">
                    <a16:rowId xmlns:a16="http://schemas.microsoft.com/office/drawing/2014/main" val="735190919"/>
                  </a:ext>
                </a:extLst>
              </a:tr>
              <a:tr h="0">
                <a:tc>
                  <a:txBody>
                    <a:bodyPr/>
                    <a:lstStyle/>
                    <a:p>
                      <a:pPr algn="l"/>
                      <a:r>
                        <a:rPr lang="en-US" sz="800" dirty="0"/>
                        <a:t>Dynamic Attack Protection </a:t>
                      </a:r>
                      <a:endParaRPr lang="en-US" sz="700" dirty="0"/>
                    </a:p>
                  </a:txBody>
                  <a:tcPr/>
                </a:tc>
                <a:tc>
                  <a:txBody>
                    <a:bodyPr/>
                    <a:lstStyle/>
                    <a:p>
                      <a:pPr algn="l"/>
                      <a:r>
                        <a:rPr lang="en-US" sz="800" dirty="0"/>
                        <a:t>CANDID, Contrast Protect, Contrast Security, </a:t>
                      </a:r>
                      <a:r>
                        <a:rPr lang="en-US" sz="800" dirty="0" err="1"/>
                        <a:t>Fortfy</a:t>
                      </a:r>
                      <a:r>
                        <a:rPr lang="en-US" sz="800" dirty="0"/>
                        <a:t> Application Defender, Illumio, </a:t>
                      </a:r>
                      <a:r>
                        <a:rPr lang="en-US" sz="800" dirty="0" err="1"/>
                        <a:t>Immunio</a:t>
                      </a:r>
                      <a:r>
                        <a:rPr lang="en-US" sz="800" dirty="0"/>
                        <a:t>, </a:t>
                      </a:r>
                      <a:r>
                        <a:rPr lang="en-US" sz="800" dirty="0" err="1"/>
                        <a:t>NeuVector</a:t>
                      </a:r>
                      <a:r>
                        <a:rPr lang="en-US" sz="800" dirty="0"/>
                        <a:t>, </a:t>
                      </a:r>
                      <a:r>
                        <a:rPr lang="en-US" sz="800" dirty="0" err="1"/>
                        <a:t>OpenRASP</a:t>
                      </a:r>
                      <a:r>
                        <a:rPr lang="en-US" sz="800" dirty="0"/>
                        <a:t>, </a:t>
                      </a:r>
                      <a:r>
                        <a:rPr lang="en-US" sz="800" dirty="0" err="1"/>
                        <a:t>Prevoty</a:t>
                      </a:r>
                      <a:r>
                        <a:rPr lang="en-US" sz="800" dirty="0"/>
                        <a:t>, Signal Science, </a:t>
                      </a:r>
                      <a:r>
                        <a:rPr lang="en-US" sz="800" dirty="0" err="1"/>
                        <a:t>tCell</a:t>
                      </a:r>
                      <a:r>
                        <a:rPr lang="en-US" sz="800" dirty="0"/>
                        <a:t>, </a:t>
                      </a:r>
                      <a:r>
                        <a:rPr lang="en-US" sz="800" dirty="0" err="1"/>
                        <a:t>Waratek</a:t>
                      </a:r>
                      <a:endParaRPr lang="en-US" sz="700" dirty="0"/>
                    </a:p>
                  </a:txBody>
                  <a:tcPr/>
                </a:tc>
                <a:extLst>
                  <a:ext uri="{0D108BD9-81ED-4DB2-BD59-A6C34878D82A}">
                    <a16:rowId xmlns:a16="http://schemas.microsoft.com/office/drawing/2014/main" val="977427396"/>
                  </a:ext>
                </a:extLst>
              </a:tr>
              <a:tr h="0">
                <a:tc>
                  <a:txBody>
                    <a:bodyPr/>
                    <a:lstStyle/>
                    <a:p>
                      <a:pPr algn="l"/>
                      <a:r>
                        <a:rPr lang="en-US" sz="800" dirty="0"/>
                        <a:t>Code Tracking</a:t>
                      </a:r>
                      <a:endParaRPr lang="en-US" sz="700" dirty="0"/>
                    </a:p>
                  </a:txBody>
                  <a:tcPr/>
                </a:tc>
                <a:tc>
                  <a:txBody>
                    <a:bodyPr/>
                    <a:lstStyle/>
                    <a:p>
                      <a:pPr algn="l"/>
                      <a:r>
                        <a:rPr lang="en-US" sz="800" dirty="0"/>
                        <a:t>Atlassian Crucible, Gerrit, </a:t>
                      </a:r>
                      <a:r>
                        <a:rPr lang="en-US" sz="800" dirty="0" err="1"/>
                        <a:t>loggly</a:t>
                      </a:r>
                      <a:r>
                        <a:rPr lang="en-US" sz="800" dirty="0"/>
                        <a:t>, </a:t>
                      </a:r>
                      <a:r>
                        <a:rPr lang="en-US" sz="800" dirty="0" err="1"/>
                        <a:t>PaperTrail</a:t>
                      </a:r>
                      <a:r>
                        <a:rPr lang="en-US" sz="800" dirty="0"/>
                        <a:t>, Phabricator</a:t>
                      </a:r>
                      <a:endParaRPr lang="en-US" sz="700" dirty="0"/>
                    </a:p>
                  </a:txBody>
                  <a:tcPr/>
                </a:tc>
                <a:extLst>
                  <a:ext uri="{0D108BD9-81ED-4DB2-BD59-A6C34878D82A}">
                    <a16:rowId xmlns:a16="http://schemas.microsoft.com/office/drawing/2014/main" val="3252083752"/>
                  </a:ext>
                </a:extLst>
              </a:tr>
              <a:tr h="0">
                <a:tc>
                  <a:txBody>
                    <a:bodyPr/>
                    <a:lstStyle/>
                    <a:p>
                      <a:pPr algn="l"/>
                      <a:r>
                        <a:rPr lang="en-US" sz="800" dirty="0"/>
                        <a:t>Issue Tracking</a:t>
                      </a:r>
                      <a:endParaRPr lang="en-US" sz="700" dirty="0"/>
                    </a:p>
                  </a:txBody>
                  <a:tcPr/>
                </a:tc>
                <a:tc>
                  <a:txBody>
                    <a:bodyPr/>
                    <a:lstStyle/>
                    <a:p>
                      <a:pPr algn="l"/>
                      <a:r>
                        <a:rPr lang="en-US" sz="800" dirty="0"/>
                        <a:t>Bugzilla, JIRA, Redmine </a:t>
                      </a:r>
                      <a:endParaRPr lang="en-US" sz="700" dirty="0"/>
                    </a:p>
                  </a:txBody>
                  <a:tcPr/>
                </a:tc>
                <a:extLst>
                  <a:ext uri="{0D108BD9-81ED-4DB2-BD59-A6C34878D82A}">
                    <a16:rowId xmlns:a16="http://schemas.microsoft.com/office/drawing/2014/main" val="2702033989"/>
                  </a:ext>
                </a:extLst>
              </a:tr>
              <a:tr h="0">
                <a:tc>
                  <a:txBody>
                    <a:bodyPr/>
                    <a:lstStyle/>
                    <a:p>
                      <a:pPr algn="l"/>
                      <a:r>
                        <a:rPr lang="en-US" sz="800" dirty="0"/>
                        <a:t>Alert</a:t>
                      </a:r>
                      <a:endParaRPr lang="en-US" sz="700" dirty="0"/>
                    </a:p>
                  </a:txBody>
                  <a:tcPr/>
                </a:tc>
                <a:tc>
                  <a:txBody>
                    <a:bodyPr/>
                    <a:lstStyle/>
                    <a:p>
                      <a:pPr algn="l"/>
                      <a:r>
                        <a:rPr lang="en-US" sz="800" dirty="0" err="1"/>
                        <a:t>Alerta</a:t>
                      </a:r>
                      <a:r>
                        <a:rPr lang="en-US" sz="800" dirty="0"/>
                        <a:t>, AppDynamics, </a:t>
                      </a:r>
                      <a:r>
                        <a:rPr lang="en-US" sz="800" dirty="0" err="1"/>
                        <a:t>DataDog</a:t>
                      </a:r>
                      <a:r>
                        <a:rPr lang="en-US" sz="800" dirty="0"/>
                        <a:t>, Dynatrace, </a:t>
                      </a:r>
                      <a:r>
                        <a:rPr lang="en-US" sz="800" dirty="0" err="1"/>
                        <a:t>ElastAlert</a:t>
                      </a:r>
                      <a:r>
                        <a:rPr lang="en-US" sz="800" dirty="0"/>
                        <a:t>, HipChat, Logz.io, Nagios, New Relic, PagerDuty, Phantom (Splunk Phantom), Pingdom, Prometheus, </a:t>
                      </a:r>
                      <a:r>
                        <a:rPr lang="en-US" sz="800" dirty="0" err="1"/>
                        <a:t>Slack,Splunk</a:t>
                      </a:r>
                      <a:r>
                        <a:rPr lang="en-US" sz="800" dirty="0"/>
                        <a:t> (enterprise), </a:t>
                      </a:r>
                      <a:r>
                        <a:rPr lang="en-US" sz="800" dirty="0" err="1"/>
                        <a:t>VictorOps</a:t>
                      </a:r>
                      <a:r>
                        <a:rPr lang="en-US" sz="800" dirty="0"/>
                        <a:t> </a:t>
                      </a:r>
                      <a:endParaRPr lang="en-US" sz="700" dirty="0"/>
                    </a:p>
                  </a:txBody>
                  <a:tcPr/>
                </a:tc>
                <a:extLst>
                  <a:ext uri="{0D108BD9-81ED-4DB2-BD59-A6C34878D82A}">
                    <a16:rowId xmlns:a16="http://schemas.microsoft.com/office/drawing/2014/main" val="2478828184"/>
                  </a:ext>
                </a:extLst>
              </a:tr>
              <a:tr h="0">
                <a:tc>
                  <a:txBody>
                    <a:bodyPr/>
                    <a:lstStyle/>
                    <a:p>
                      <a:pPr algn="l"/>
                      <a:r>
                        <a:rPr lang="en-US" sz="800" dirty="0"/>
                        <a:t>Infrastructure Hardening </a:t>
                      </a:r>
                      <a:endParaRPr lang="en-US" sz="700" dirty="0"/>
                    </a:p>
                  </a:txBody>
                  <a:tcPr/>
                </a:tc>
                <a:tc>
                  <a:txBody>
                    <a:bodyPr/>
                    <a:lstStyle/>
                    <a:p>
                      <a:pPr algn="l"/>
                      <a:r>
                        <a:rPr lang="en-US" sz="800" dirty="0"/>
                        <a:t>GPG </a:t>
                      </a:r>
                      <a:endParaRPr lang="en-US" sz="700" dirty="0"/>
                    </a:p>
                  </a:txBody>
                  <a:tcPr/>
                </a:tc>
                <a:extLst>
                  <a:ext uri="{0D108BD9-81ED-4DB2-BD59-A6C34878D82A}">
                    <a16:rowId xmlns:a16="http://schemas.microsoft.com/office/drawing/2014/main" val="2876041407"/>
                  </a:ext>
                </a:extLst>
              </a:tr>
              <a:tr h="0">
                <a:tc>
                  <a:txBody>
                    <a:bodyPr/>
                    <a:lstStyle/>
                    <a:p>
                      <a:pPr algn="l"/>
                      <a:r>
                        <a:rPr lang="en-US" sz="800" dirty="0"/>
                        <a:t>Infrastructure Analysis </a:t>
                      </a:r>
                      <a:endParaRPr lang="en-US" sz="700" dirty="0"/>
                    </a:p>
                  </a:txBody>
                  <a:tcPr/>
                </a:tc>
                <a:tc>
                  <a:txBody>
                    <a:bodyPr/>
                    <a:lstStyle/>
                    <a:p>
                      <a:pPr algn="l"/>
                      <a:r>
                        <a:rPr lang="en-US" sz="800" dirty="0"/>
                        <a:t>Amazon AWS Inspector, </a:t>
                      </a:r>
                      <a:r>
                        <a:rPr lang="en-US" sz="800" dirty="0" err="1"/>
                        <a:t>Chefspec</a:t>
                      </a:r>
                      <a:r>
                        <a:rPr lang="en-US" sz="800" dirty="0"/>
                        <a:t>, CIS Benchmarks, </a:t>
                      </a:r>
                      <a:r>
                        <a:rPr lang="en-US" sz="800" dirty="0" err="1"/>
                        <a:t>CVEChecker</a:t>
                      </a:r>
                      <a:r>
                        <a:rPr lang="en-US" sz="800" dirty="0"/>
                        <a:t>, Dagda, Dome9 Arc, </a:t>
                      </a:r>
                      <a:r>
                        <a:rPr lang="en-US" sz="800" dirty="0" err="1"/>
                        <a:t>fffuu</a:t>
                      </a:r>
                      <a:r>
                        <a:rPr lang="en-US" sz="800" dirty="0"/>
                        <a:t>, </a:t>
                      </a:r>
                      <a:r>
                        <a:rPr lang="en-US" sz="800" dirty="0" err="1"/>
                        <a:t>GRaViTY</a:t>
                      </a:r>
                      <a:r>
                        <a:rPr lang="en-US" sz="800" dirty="0"/>
                        <a:t>, </a:t>
                      </a:r>
                      <a:r>
                        <a:rPr lang="en-US" sz="800" dirty="0" err="1"/>
                        <a:t>Hping</a:t>
                      </a:r>
                      <a:r>
                        <a:rPr lang="en-US" sz="800" dirty="0"/>
                        <a:t>, </a:t>
                      </a:r>
                      <a:r>
                        <a:rPr lang="en-US" sz="800" dirty="0" err="1"/>
                        <a:t>Jmeter</a:t>
                      </a:r>
                      <a:r>
                        <a:rPr lang="en-US" sz="800" dirty="0"/>
                        <a:t>, LMD (</a:t>
                      </a:r>
                      <a:r>
                        <a:rPr lang="en-US" sz="800" dirty="0" err="1"/>
                        <a:t>linux</a:t>
                      </a:r>
                      <a:r>
                        <a:rPr lang="en-US" sz="800" dirty="0"/>
                        <a:t> malware detection), </a:t>
                      </a:r>
                      <a:r>
                        <a:rPr lang="en-US" sz="800" dirty="0" err="1"/>
                        <a:t>Lynis</a:t>
                      </a:r>
                      <a:r>
                        <a:rPr lang="en-US" sz="800" dirty="0"/>
                        <a:t> Security Auditing, </a:t>
                      </a:r>
                      <a:r>
                        <a:rPr lang="en-US" sz="800" dirty="0" err="1"/>
                        <a:t>masscan</a:t>
                      </a:r>
                      <a:r>
                        <a:rPr lang="en-US" sz="800" dirty="0"/>
                        <a:t>, Nessus, NMAP, OpenVAS, SECUBAT, </a:t>
                      </a:r>
                      <a:r>
                        <a:rPr lang="en-US" sz="800" dirty="0" err="1"/>
                        <a:t>Serverspec</a:t>
                      </a:r>
                      <a:r>
                        <a:rPr lang="en-US" sz="800" dirty="0"/>
                        <a:t>, </a:t>
                      </a:r>
                      <a:r>
                        <a:rPr lang="en-US" sz="800" dirty="0" err="1"/>
                        <a:t>SSLyze</a:t>
                      </a:r>
                      <a:r>
                        <a:rPr lang="en-US" sz="800" dirty="0"/>
                        <a:t>, Stethoscope, Test </a:t>
                      </a:r>
                      <a:r>
                        <a:rPr lang="en-US" sz="800" dirty="0" err="1"/>
                        <a:t>Kitchen,Tripwire</a:t>
                      </a:r>
                      <a:r>
                        <a:rPr lang="en-US" sz="800" dirty="0"/>
                        <a:t>, </a:t>
                      </a:r>
                      <a:r>
                        <a:rPr lang="en-US" sz="800" dirty="0" err="1"/>
                        <a:t>VirusTotal</a:t>
                      </a:r>
                      <a:r>
                        <a:rPr lang="en-US" sz="800" dirty="0"/>
                        <a:t>, </a:t>
                      </a:r>
                      <a:r>
                        <a:rPr lang="en-US" sz="800" dirty="0" err="1"/>
                        <a:t>Whatweb</a:t>
                      </a:r>
                      <a:r>
                        <a:rPr lang="en-US" sz="800" dirty="0"/>
                        <a:t>, Wireshark </a:t>
                      </a:r>
                      <a:endParaRPr lang="en-US" sz="700" dirty="0"/>
                    </a:p>
                  </a:txBody>
                  <a:tcPr/>
                </a:tc>
                <a:extLst>
                  <a:ext uri="{0D108BD9-81ED-4DB2-BD59-A6C34878D82A}">
                    <a16:rowId xmlns:a16="http://schemas.microsoft.com/office/drawing/2014/main" val="903658403"/>
                  </a:ext>
                </a:extLst>
              </a:tr>
              <a:tr h="0">
                <a:tc>
                  <a:txBody>
                    <a:bodyPr/>
                    <a:lstStyle/>
                    <a:p>
                      <a:pPr algn="l"/>
                      <a:r>
                        <a:rPr lang="en-US" sz="800" dirty="0"/>
                        <a:t>Configuration Management</a:t>
                      </a:r>
                      <a:endParaRPr lang="en-US" sz="700" dirty="0"/>
                    </a:p>
                  </a:txBody>
                  <a:tcPr/>
                </a:tc>
                <a:tc>
                  <a:txBody>
                    <a:bodyPr/>
                    <a:lstStyle/>
                    <a:p>
                      <a:pPr algn="l"/>
                      <a:r>
                        <a:rPr lang="en-US" sz="800" dirty="0"/>
                        <a:t>Ansible, Charles Proxy, Chef, </a:t>
                      </a:r>
                      <a:r>
                        <a:rPr lang="en-US" sz="800" dirty="0" err="1"/>
                        <a:t>Cloudbees</a:t>
                      </a:r>
                      <a:r>
                        <a:rPr lang="en-US" sz="800" dirty="0"/>
                        <a:t>, digital.ai, Istio, LGTM, </a:t>
                      </a:r>
                      <a:r>
                        <a:rPr lang="en-US" sz="800" dirty="0" err="1"/>
                        <a:t>NeuVector</a:t>
                      </a:r>
                      <a:r>
                        <a:rPr lang="en-US" sz="800" dirty="0"/>
                        <a:t>, </a:t>
                      </a:r>
                      <a:r>
                        <a:rPr lang="en-US" sz="800" dirty="0" err="1"/>
                        <a:t>Palerra</a:t>
                      </a:r>
                      <a:r>
                        <a:rPr lang="en-US" sz="800" dirty="0"/>
                        <a:t> LORIC, Puppet, Rational Team Concert (IBM Engineering Workflow Management), </a:t>
                      </a:r>
                      <a:r>
                        <a:rPr lang="en-US" sz="800" dirty="0" err="1"/>
                        <a:t>SaltStack</a:t>
                      </a:r>
                      <a:r>
                        <a:rPr lang="en-US" sz="800" dirty="0"/>
                        <a:t>, </a:t>
                      </a:r>
                      <a:r>
                        <a:rPr lang="en-US" sz="800" dirty="0" err="1"/>
                        <a:t>StackStorm</a:t>
                      </a:r>
                      <a:r>
                        <a:rPr lang="en-US" sz="800" dirty="0"/>
                        <a:t>, </a:t>
                      </a:r>
                      <a:r>
                        <a:rPr lang="en-US" sz="800" dirty="0" err="1"/>
                        <a:t>topoS</a:t>
                      </a:r>
                      <a:endParaRPr lang="en-US" sz="700" dirty="0"/>
                    </a:p>
                  </a:txBody>
                  <a:tcPr/>
                </a:tc>
                <a:extLst>
                  <a:ext uri="{0D108BD9-81ED-4DB2-BD59-A6C34878D82A}">
                    <a16:rowId xmlns:a16="http://schemas.microsoft.com/office/drawing/2014/main" val="1519114329"/>
                  </a:ext>
                </a:extLst>
              </a:tr>
            </a:tbl>
          </a:graphicData>
        </a:graphic>
      </p:graphicFrame>
      <p:sp>
        <p:nvSpPr>
          <p:cNvPr id="4" name="Datumsplatzhalter 3">
            <a:extLst>
              <a:ext uri="{FF2B5EF4-FFF2-40B4-BE49-F238E27FC236}">
                <a16:creationId xmlns:a16="http://schemas.microsoft.com/office/drawing/2014/main" id="{3CF026CA-7728-485A-832E-964277E5E310}"/>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3B708789-CDD4-44EA-9895-9AC0254131F4}"/>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BAEF4D25-2C3C-493C-AB7B-36BAB63899E3}"/>
              </a:ext>
            </a:extLst>
          </p:cNvPr>
          <p:cNvSpPr>
            <a:spLocks noGrp="1"/>
          </p:cNvSpPr>
          <p:nvPr>
            <p:ph type="sldNum" sz="quarter" idx="12"/>
          </p:nvPr>
        </p:nvSpPr>
        <p:spPr/>
        <p:txBody>
          <a:bodyPr/>
          <a:lstStyle/>
          <a:p>
            <a:pPr>
              <a:defRPr/>
            </a:pPr>
            <a:fld id="{05BC9FAB-BDC1-47C0-A8BB-6E12A8205D33}" type="slidenum">
              <a:rPr lang="de-DE" smtClean="0"/>
              <a:pPr>
                <a:defRPr/>
              </a:pPr>
              <a:t>17</a:t>
            </a:fld>
            <a:endParaRPr lang="de-DE" dirty="0"/>
          </a:p>
        </p:txBody>
      </p:sp>
      <p:sp>
        <p:nvSpPr>
          <p:cNvPr id="13" name="Textplatzhalter 12">
            <a:extLst>
              <a:ext uri="{FF2B5EF4-FFF2-40B4-BE49-F238E27FC236}">
                <a16:creationId xmlns:a16="http://schemas.microsoft.com/office/drawing/2014/main" id="{F88820DE-2841-484B-9208-440351541A08}"/>
              </a:ext>
            </a:extLst>
          </p:cNvPr>
          <p:cNvSpPr>
            <a:spLocks noGrp="1"/>
          </p:cNvSpPr>
          <p:nvPr>
            <p:ph type="body" sz="quarter" idx="13"/>
          </p:nvPr>
        </p:nvSpPr>
        <p:spPr/>
        <p:txBody>
          <a:bodyPr/>
          <a:lstStyle/>
          <a:p>
            <a:r>
              <a:rPr lang="en-US" dirty="0"/>
              <a:t>Tool-classification-matrix</a:t>
            </a:r>
          </a:p>
        </p:txBody>
      </p:sp>
    </p:spTree>
    <p:extLst>
      <p:ext uri="{BB962C8B-B14F-4D97-AF65-F5344CB8AC3E}">
        <p14:creationId xmlns:p14="http://schemas.microsoft.com/office/powerpoint/2010/main" val="315275219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90F929-29F5-4895-BD1E-A30E49F52AF6}"/>
              </a:ext>
            </a:extLst>
          </p:cNvPr>
          <p:cNvSpPr>
            <a:spLocks noGrp="1"/>
          </p:cNvSpPr>
          <p:nvPr>
            <p:ph type="title"/>
          </p:nvPr>
        </p:nvSpPr>
        <p:spPr/>
        <p:txBody>
          <a:bodyPr/>
          <a:lstStyle/>
          <a:p>
            <a:r>
              <a:rPr lang="en-US" dirty="0"/>
              <a:t>Tool-support of BSIMM10-activities</a:t>
            </a:r>
          </a:p>
        </p:txBody>
      </p:sp>
      <p:graphicFrame>
        <p:nvGraphicFramePr>
          <p:cNvPr id="8" name="Tabelle 8">
            <a:extLst>
              <a:ext uri="{FF2B5EF4-FFF2-40B4-BE49-F238E27FC236}">
                <a16:creationId xmlns:a16="http://schemas.microsoft.com/office/drawing/2014/main" id="{7DA0A003-10C2-430B-B544-8D425ADDBC3F}"/>
              </a:ext>
            </a:extLst>
          </p:cNvPr>
          <p:cNvGraphicFramePr>
            <a:graphicFrameLocks noGrp="1"/>
          </p:cNvGraphicFramePr>
          <p:nvPr>
            <p:ph idx="1"/>
            <p:extLst>
              <p:ext uri="{D42A27DB-BD31-4B8C-83A1-F6EECF244321}">
                <p14:modId xmlns:p14="http://schemas.microsoft.com/office/powerpoint/2010/main" val="305560265"/>
              </p:ext>
            </p:extLst>
          </p:nvPr>
        </p:nvGraphicFramePr>
        <p:xfrm>
          <a:off x="334963" y="981075"/>
          <a:ext cx="11522075" cy="5095240"/>
        </p:xfrm>
        <a:graphic>
          <a:graphicData uri="http://schemas.openxmlformats.org/drawingml/2006/table">
            <a:tbl>
              <a:tblPr firstRow="1" bandRow="1">
                <a:tableStyleId>{5940675A-B579-460E-94D1-54222C63F5DA}</a:tableStyleId>
              </a:tblPr>
              <a:tblGrid>
                <a:gridCol w="792485">
                  <a:extLst>
                    <a:ext uri="{9D8B030D-6E8A-4147-A177-3AD203B41FA5}">
                      <a16:colId xmlns:a16="http://schemas.microsoft.com/office/drawing/2014/main" val="2716361990"/>
                    </a:ext>
                  </a:extLst>
                </a:gridCol>
                <a:gridCol w="1944216">
                  <a:extLst>
                    <a:ext uri="{9D8B030D-6E8A-4147-A177-3AD203B41FA5}">
                      <a16:colId xmlns:a16="http://schemas.microsoft.com/office/drawing/2014/main" val="1801955480"/>
                    </a:ext>
                  </a:extLst>
                </a:gridCol>
                <a:gridCol w="288032">
                  <a:extLst>
                    <a:ext uri="{9D8B030D-6E8A-4147-A177-3AD203B41FA5}">
                      <a16:colId xmlns:a16="http://schemas.microsoft.com/office/drawing/2014/main" val="2862902766"/>
                    </a:ext>
                  </a:extLst>
                </a:gridCol>
                <a:gridCol w="7344816">
                  <a:extLst>
                    <a:ext uri="{9D8B030D-6E8A-4147-A177-3AD203B41FA5}">
                      <a16:colId xmlns:a16="http://schemas.microsoft.com/office/drawing/2014/main" val="2529118329"/>
                    </a:ext>
                  </a:extLst>
                </a:gridCol>
                <a:gridCol w="1152526">
                  <a:extLst>
                    <a:ext uri="{9D8B030D-6E8A-4147-A177-3AD203B41FA5}">
                      <a16:colId xmlns:a16="http://schemas.microsoft.com/office/drawing/2014/main" val="1216944007"/>
                    </a:ext>
                  </a:extLst>
                </a:gridCol>
              </a:tblGrid>
              <a:tr h="370840">
                <a:tc>
                  <a:txBody>
                    <a:bodyPr/>
                    <a:lstStyle/>
                    <a:p>
                      <a:r>
                        <a:rPr lang="en-US" sz="1400" dirty="0"/>
                        <a:t>Activity</a:t>
                      </a:r>
                    </a:p>
                  </a:txBody>
                  <a:tcPr/>
                </a:tc>
                <a:tc>
                  <a:txBody>
                    <a:bodyPr/>
                    <a:lstStyle/>
                    <a:p>
                      <a:r>
                        <a:rPr lang="en-US" sz="1400" dirty="0"/>
                        <a:t>Summary</a:t>
                      </a:r>
                    </a:p>
                  </a:txBody>
                  <a:tcPr/>
                </a:tc>
                <a:tc>
                  <a:txBody>
                    <a:bodyPr/>
                    <a:lstStyle/>
                    <a:p>
                      <a:r>
                        <a:rPr lang="en-US" sz="1400" dirty="0"/>
                        <a:t>A </a:t>
                      </a:r>
                    </a:p>
                  </a:txBody>
                  <a:tcPr/>
                </a:tc>
                <a:tc>
                  <a:txBody>
                    <a:bodyPr/>
                    <a:lstStyle/>
                    <a:p>
                      <a:r>
                        <a:rPr lang="en-US" sz="1400" dirty="0"/>
                        <a:t>Translation</a:t>
                      </a:r>
                    </a:p>
                  </a:txBody>
                  <a:tcPr/>
                </a:tc>
                <a:tc>
                  <a:txBody>
                    <a:bodyPr/>
                    <a:lstStyle/>
                    <a:p>
                      <a:r>
                        <a:rPr lang="en-US" sz="1400" dirty="0"/>
                        <a:t>Example</a:t>
                      </a:r>
                    </a:p>
                  </a:txBody>
                  <a:tcPr/>
                </a:tc>
                <a:extLst>
                  <a:ext uri="{0D108BD9-81ED-4DB2-BD59-A6C34878D82A}">
                    <a16:rowId xmlns:a16="http://schemas.microsoft.com/office/drawing/2014/main" val="1574975051"/>
                  </a:ext>
                </a:extLst>
              </a:tr>
              <a:tr h="370840">
                <a:tc>
                  <a:txBody>
                    <a:bodyPr/>
                    <a:lstStyle/>
                    <a:p>
                      <a:r>
                        <a:rPr lang="en-US" sz="1400" dirty="0"/>
                        <a:t>SM1.1</a:t>
                      </a:r>
                    </a:p>
                  </a:txBody>
                  <a:tcPr/>
                </a:tc>
                <a:tc>
                  <a:txBody>
                    <a:bodyPr/>
                    <a:lstStyle/>
                    <a:p>
                      <a:r>
                        <a:rPr lang="en-US" sz="1400" dirty="0"/>
                        <a:t>Make the security plan public to all relevant entities</a:t>
                      </a:r>
                    </a:p>
                  </a:txBody>
                  <a:tcPr/>
                </a:tc>
                <a:tc>
                  <a:txBody>
                    <a:bodyPr/>
                    <a:lstStyle/>
                    <a:p>
                      <a:r>
                        <a:rPr lang="en-US" sz="1400" dirty="0"/>
                        <a:t>N</a:t>
                      </a:r>
                    </a:p>
                  </a:txBody>
                  <a:tcPr/>
                </a:tc>
                <a:tc>
                  <a:txBody>
                    <a:bodyPr/>
                    <a:lstStyle/>
                    <a:p>
                      <a:r>
                        <a:rPr lang="en-US" sz="1400" dirty="0"/>
                        <a:t>The process and decision to issue a security plan is a decision-making activity</a:t>
                      </a:r>
                    </a:p>
                  </a:txBody>
                  <a:tcPr/>
                </a:tc>
                <a:tc>
                  <a:txBody>
                    <a:bodyPr/>
                    <a:lstStyle/>
                    <a:p>
                      <a:r>
                        <a:rPr lang="en-US" sz="1400" dirty="0"/>
                        <a:t>-</a:t>
                      </a:r>
                    </a:p>
                  </a:txBody>
                  <a:tcPr/>
                </a:tc>
                <a:extLst>
                  <a:ext uri="{0D108BD9-81ED-4DB2-BD59-A6C34878D82A}">
                    <a16:rowId xmlns:a16="http://schemas.microsoft.com/office/drawing/2014/main" val="1003523031"/>
                  </a:ext>
                </a:extLst>
              </a:tr>
              <a:tr h="370840">
                <a:tc>
                  <a:txBody>
                    <a:bodyPr/>
                    <a:lstStyle/>
                    <a:p>
                      <a:r>
                        <a:rPr lang="en-US" sz="1400" dirty="0"/>
                        <a:t>T1.1</a:t>
                      </a:r>
                    </a:p>
                  </a:txBody>
                  <a:tcPr/>
                </a:tc>
                <a:tc>
                  <a:txBody>
                    <a:bodyPr/>
                    <a:lstStyle/>
                    <a:p>
                      <a:r>
                        <a:rPr lang="en-US" sz="1400" dirty="0"/>
                        <a:t>Improve awareness regarding security and privacy concepts of individuals </a:t>
                      </a:r>
                    </a:p>
                  </a:txBody>
                  <a:tcPr/>
                </a:tc>
                <a:tc>
                  <a:txBody>
                    <a:bodyPr/>
                    <a:lstStyle/>
                    <a:p>
                      <a:r>
                        <a:rPr lang="en-US" sz="1400" dirty="0"/>
                        <a:t>Y</a:t>
                      </a:r>
                    </a:p>
                  </a:txBody>
                  <a:tcPr/>
                </a:tc>
                <a:tc>
                  <a:txBody>
                    <a:bodyPr/>
                    <a:lstStyle/>
                    <a:p>
                      <a:r>
                        <a:rPr lang="en-US" sz="1400" dirty="0"/>
                        <a:t>Here, we look at tools that facilitate the security and privacy awareness of an individual. Tools like </a:t>
                      </a:r>
                      <a:r>
                        <a:rPr lang="en-US" sz="1400" dirty="0" err="1"/>
                        <a:t>DdSG</a:t>
                      </a:r>
                      <a:r>
                        <a:rPr lang="en-US" sz="1400" dirty="0"/>
                        <a:t> can improve security perception by training, e.g., attack patterns through playing a tower-defense game. This approach can be made through any kind of e-learning tool. We want to note that the respective organizations can execute this approach without additional manual effort. In contrast, the learning process for individuals is not automatable</a:t>
                      </a:r>
                    </a:p>
                  </a:txBody>
                  <a:tcPr/>
                </a:tc>
                <a:tc>
                  <a:txBody>
                    <a:bodyPr/>
                    <a:lstStyle/>
                    <a:p>
                      <a:r>
                        <a:rPr lang="en-US" sz="1400" dirty="0" err="1"/>
                        <a:t>DdSG</a:t>
                      </a:r>
                      <a:endParaRPr lang="en-US" sz="1400" dirty="0"/>
                    </a:p>
                  </a:txBody>
                  <a:tcPr/>
                </a:tc>
                <a:extLst>
                  <a:ext uri="{0D108BD9-81ED-4DB2-BD59-A6C34878D82A}">
                    <a16:rowId xmlns:a16="http://schemas.microsoft.com/office/drawing/2014/main" val="3067958396"/>
                  </a:ext>
                </a:extLst>
              </a:tr>
              <a:tr h="370840">
                <a:tc>
                  <a:txBody>
                    <a:bodyPr/>
                    <a:lstStyle/>
                    <a:p>
                      <a:r>
                        <a:rPr lang="en-US" sz="1400" dirty="0"/>
                        <a:t>T1.7</a:t>
                      </a:r>
                    </a:p>
                  </a:txBody>
                  <a:tcPr/>
                </a:tc>
                <a:tc>
                  <a:txBody>
                    <a:bodyPr/>
                    <a:lstStyle/>
                    <a:p>
                      <a:r>
                        <a:rPr lang="en-US" sz="1400" dirty="0"/>
                        <a:t>Provide customized teaching of security and privacy concepts </a:t>
                      </a:r>
                    </a:p>
                  </a:txBody>
                  <a:tcPr/>
                </a:tc>
                <a:tc>
                  <a:txBody>
                    <a:bodyPr/>
                    <a:lstStyle/>
                    <a:p>
                      <a:r>
                        <a:rPr lang="en-US" sz="1400" dirty="0"/>
                        <a:t>Y</a:t>
                      </a:r>
                    </a:p>
                  </a:txBody>
                  <a:tcPr/>
                </a:tc>
                <a:tc>
                  <a:txBody>
                    <a:bodyPr/>
                    <a:lstStyle/>
                    <a:p>
                      <a:r>
                        <a:rPr lang="en-US" sz="1400" dirty="0"/>
                        <a:t>Any kind of tool that can give customized teaching of security and privacy concepts belong to this activity. In particular, all SAST, IAST, and DAST tools are matched to this activity. For example, the SAST tool </a:t>
                      </a:r>
                      <a:r>
                        <a:rPr lang="en-US" sz="1400" dirty="0" err="1"/>
                        <a:t>Findbugs</a:t>
                      </a:r>
                      <a:r>
                        <a:rPr lang="en-US" sz="1400" dirty="0"/>
                        <a:t> can give developers real-time feedback on common security vulnerabilities, depending on their respective code. It is noteworthy that T1.7 is directly connected to T1.1 because tools can be individually adjusted to the participant’s experience.</a:t>
                      </a:r>
                    </a:p>
                  </a:txBody>
                  <a:tcPr/>
                </a:tc>
                <a:tc>
                  <a:txBody>
                    <a:bodyPr/>
                    <a:lstStyle/>
                    <a:p>
                      <a:r>
                        <a:rPr lang="en-US" sz="1400" dirty="0" err="1"/>
                        <a:t>Findbugs</a:t>
                      </a:r>
                      <a:endParaRPr lang="en-US" sz="1400" dirty="0"/>
                    </a:p>
                  </a:txBody>
                  <a:tcPr/>
                </a:tc>
                <a:extLst>
                  <a:ext uri="{0D108BD9-81ED-4DB2-BD59-A6C34878D82A}">
                    <a16:rowId xmlns:a16="http://schemas.microsoft.com/office/drawing/2014/main" val="4208703152"/>
                  </a:ext>
                </a:extLst>
              </a:tr>
              <a:tr h="370840">
                <a:tc>
                  <a:txBody>
                    <a:bodyPr/>
                    <a:lstStyle/>
                    <a:p>
                      <a:r>
                        <a:rPr lang="en-US" sz="1400" dirty="0"/>
                        <a:t>SE1.1</a:t>
                      </a:r>
                    </a:p>
                  </a:txBody>
                  <a:tcPr/>
                </a:tc>
                <a:tc>
                  <a:txBody>
                    <a:bodyPr/>
                    <a:lstStyle/>
                    <a:p>
                      <a:r>
                        <a:rPr lang="en-US" sz="1400" dirty="0"/>
                        <a:t>Implement monitoring for input data </a:t>
                      </a:r>
                    </a:p>
                  </a:txBody>
                  <a:tcPr/>
                </a:tc>
                <a:tc>
                  <a:txBody>
                    <a:bodyPr/>
                    <a:lstStyle/>
                    <a:p>
                      <a:r>
                        <a:rPr lang="en-US" sz="1400" dirty="0"/>
                        <a:t>Y</a:t>
                      </a:r>
                    </a:p>
                  </a:txBody>
                  <a:tcPr/>
                </a:tc>
                <a:tc>
                  <a:txBody>
                    <a:bodyPr/>
                    <a:lstStyle/>
                    <a:p>
                      <a:r>
                        <a:rPr lang="en-US" sz="1400" dirty="0"/>
                        <a:t>For this activity, we look into two major approaches: logging and monitoring. Tools capable of monitoring either infrastructure or software, such as Grafana and infrastructure logging tools like </a:t>
                      </a:r>
                      <a:r>
                        <a:rPr lang="en-US" sz="1400" dirty="0" err="1"/>
                        <a:t>SumoLogic</a:t>
                      </a:r>
                      <a:r>
                        <a:rPr lang="en-US" sz="1400" dirty="0"/>
                        <a:t>, match this activity. Furthermore, we also assign hybrid-tools that require monitoring to work correctly, such as RASP tools. </a:t>
                      </a:r>
                    </a:p>
                  </a:txBody>
                  <a:tcPr/>
                </a:tc>
                <a:tc>
                  <a:txBody>
                    <a:bodyPr/>
                    <a:lstStyle/>
                    <a:p>
                      <a:r>
                        <a:rPr lang="en-US" sz="1400" dirty="0"/>
                        <a:t>Grafana, </a:t>
                      </a:r>
                      <a:r>
                        <a:rPr lang="en-US" sz="1400" dirty="0" err="1"/>
                        <a:t>SumoLogic</a:t>
                      </a:r>
                      <a:endParaRPr lang="en-US" sz="1400" dirty="0"/>
                    </a:p>
                  </a:txBody>
                  <a:tcPr/>
                </a:tc>
                <a:extLst>
                  <a:ext uri="{0D108BD9-81ED-4DB2-BD59-A6C34878D82A}">
                    <a16:rowId xmlns:a16="http://schemas.microsoft.com/office/drawing/2014/main" val="149409516"/>
                  </a:ext>
                </a:extLst>
              </a:tr>
              <a:tr h="370840">
                <a:tc>
                  <a:txBody>
                    <a:bodyPr/>
                    <a:lstStyle/>
                    <a:p>
                      <a:r>
                        <a:rPr lang="en-US" sz="1400" dirty="0"/>
                        <a:t>CMVM3.3</a:t>
                      </a:r>
                    </a:p>
                  </a:txBody>
                  <a:tcPr/>
                </a:tc>
                <a:tc>
                  <a:txBody>
                    <a:bodyPr/>
                    <a:lstStyle/>
                    <a:p>
                      <a:r>
                        <a:rPr lang="en-US" sz="1400" dirty="0"/>
                        <a:t>Mimic attacks on software security</a:t>
                      </a:r>
                    </a:p>
                  </a:txBody>
                  <a:tcPr/>
                </a:tc>
                <a:tc>
                  <a:txBody>
                    <a:bodyPr/>
                    <a:lstStyle/>
                    <a:p>
                      <a:r>
                        <a:rPr lang="en-US" sz="1400" dirty="0"/>
                        <a:t>Y</a:t>
                      </a:r>
                    </a:p>
                  </a:txBody>
                  <a:tcPr/>
                </a:tc>
                <a:tc>
                  <a:txBody>
                    <a:bodyPr/>
                    <a:lstStyle/>
                    <a:p>
                      <a:r>
                        <a:rPr lang="en-US" sz="1400" dirty="0"/>
                        <a:t>For this matter, we identified several tools that can automatically mimic an attack, such as DOS-attacks or unplug randomly severs like Chaos Monkey.</a:t>
                      </a:r>
                    </a:p>
                  </a:txBody>
                  <a:tcPr/>
                </a:tc>
                <a:tc>
                  <a:txBody>
                    <a:bodyPr/>
                    <a:lstStyle/>
                    <a:p>
                      <a:r>
                        <a:rPr lang="en-US" sz="1400" dirty="0"/>
                        <a:t>Chaos Monkey </a:t>
                      </a:r>
                    </a:p>
                  </a:txBody>
                  <a:tcPr/>
                </a:tc>
                <a:extLst>
                  <a:ext uri="{0D108BD9-81ED-4DB2-BD59-A6C34878D82A}">
                    <a16:rowId xmlns:a16="http://schemas.microsoft.com/office/drawing/2014/main" val="987611711"/>
                  </a:ext>
                </a:extLst>
              </a:tr>
            </a:tbl>
          </a:graphicData>
        </a:graphic>
      </p:graphicFrame>
      <p:sp>
        <p:nvSpPr>
          <p:cNvPr id="4" name="Datumsplatzhalter 3">
            <a:extLst>
              <a:ext uri="{FF2B5EF4-FFF2-40B4-BE49-F238E27FC236}">
                <a16:creationId xmlns:a16="http://schemas.microsoft.com/office/drawing/2014/main" id="{C6994711-2442-414B-A8B2-D115DF35C16F}"/>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9EDD2474-2B20-446F-84A6-6C7FC4FAF9DC}"/>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B9F98C8F-94EB-43BD-8BD0-C4C3EB7FDB1F}"/>
              </a:ext>
            </a:extLst>
          </p:cNvPr>
          <p:cNvSpPr>
            <a:spLocks noGrp="1"/>
          </p:cNvSpPr>
          <p:nvPr>
            <p:ph type="sldNum" sz="quarter" idx="12"/>
          </p:nvPr>
        </p:nvSpPr>
        <p:spPr/>
        <p:txBody>
          <a:bodyPr/>
          <a:lstStyle/>
          <a:p>
            <a:pPr>
              <a:defRPr/>
            </a:pPr>
            <a:fld id="{05BC9FAB-BDC1-47C0-A8BB-6E12A8205D33}" type="slidenum">
              <a:rPr lang="de-DE" smtClean="0"/>
              <a:pPr>
                <a:defRPr/>
              </a:pPr>
              <a:t>18</a:t>
            </a:fld>
            <a:endParaRPr lang="de-DE" dirty="0"/>
          </a:p>
        </p:txBody>
      </p:sp>
      <p:sp>
        <p:nvSpPr>
          <p:cNvPr id="7" name="Textplatzhalter 6">
            <a:extLst>
              <a:ext uri="{FF2B5EF4-FFF2-40B4-BE49-F238E27FC236}">
                <a16:creationId xmlns:a16="http://schemas.microsoft.com/office/drawing/2014/main" id="{3B64BB2E-EAB2-4237-8BA2-C88057004A6F}"/>
              </a:ext>
            </a:extLst>
          </p:cNvPr>
          <p:cNvSpPr>
            <a:spLocks noGrp="1"/>
          </p:cNvSpPr>
          <p:nvPr>
            <p:ph type="body" sz="quarter" idx="13"/>
          </p:nvPr>
        </p:nvSpPr>
        <p:spPr/>
        <p:txBody>
          <a:bodyPr/>
          <a:lstStyle/>
          <a:p>
            <a:r>
              <a:rPr lang="en-US" dirty="0"/>
              <a:t>BSIMM translation process</a:t>
            </a:r>
          </a:p>
        </p:txBody>
      </p:sp>
    </p:spTree>
    <p:extLst>
      <p:ext uri="{BB962C8B-B14F-4D97-AF65-F5344CB8AC3E}">
        <p14:creationId xmlns:p14="http://schemas.microsoft.com/office/powerpoint/2010/main" val="295187506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F119025-DF9E-4606-825C-B75EB6D238DA}"/>
              </a:ext>
            </a:extLst>
          </p:cNvPr>
          <p:cNvSpPr>
            <a:spLocks noGrp="1"/>
          </p:cNvSpPr>
          <p:nvPr>
            <p:ph type="title"/>
          </p:nvPr>
        </p:nvSpPr>
        <p:spPr/>
        <p:txBody>
          <a:bodyPr/>
          <a:lstStyle/>
          <a:p>
            <a:r>
              <a:rPr lang="en-US" dirty="0"/>
              <a:t>Tool-support of BSIMM10-activities (cont’d)</a:t>
            </a:r>
          </a:p>
        </p:txBody>
      </p:sp>
      <p:sp>
        <p:nvSpPr>
          <p:cNvPr id="4" name="Datumsplatzhalter 3">
            <a:extLst>
              <a:ext uri="{FF2B5EF4-FFF2-40B4-BE49-F238E27FC236}">
                <a16:creationId xmlns:a16="http://schemas.microsoft.com/office/drawing/2014/main" id="{D6646D8F-ECE9-492A-AFD3-615F0234F73B}"/>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22E1C42F-C54A-4E2D-91CA-C27FAEDB12ED}"/>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FDB34E61-2CAF-4384-96FA-62F4E550356F}"/>
              </a:ext>
            </a:extLst>
          </p:cNvPr>
          <p:cNvSpPr>
            <a:spLocks noGrp="1"/>
          </p:cNvSpPr>
          <p:nvPr>
            <p:ph type="sldNum" sz="quarter" idx="12"/>
          </p:nvPr>
        </p:nvSpPr>
        <p:spPr/>
        <p:txBody>
          <a:bodyPr/>
          <a:lstStyle/>
          <a:p>
            <a:pPr>
              <a:defRPr/>
            </a:pPr>
            <a:fld id="{E201E5CB-5EE0-4EA4-87FF-7D8A79A61969}" type="slidenum">
              <a:rPr lang="de-DE" smtClean="0"/>
              <a:pPr>
                <a:defRPr/>
              </a:pPr>
              <a:t>19</a:t>
            </a:fld>
            <a:endParaRPr lang="de-DE" dirty="0"/>
          </a:p>
        </p:txBody>
      </p:sp>
      <p:sp>
        <p:nvSpPr>
          <p:cNvPr id="9" name="Textplatzhalter 8">
            <a:extLst>
              <a:ext uri="{FF2B5EF4-FFF2-40B4-BE49-F238E27FC236}">
                <a16:creationId xmlns:a16="http://schemas.microsoft.com/office/drawing/2014/main" id="{F7A08491-DC08-457B-8DD0-F9DECBBBA913}"/>
              </a:ext>
            </a:extLst>
          </p:cNvPr>
          <p:cNvSpPr>
            <a:spLocks noGrp="1"/>
          </p:cNvSpPr>
          <p:nvPr>
            <p:ph type="body" sz="quarter" idx="13"/>
          </p:nvPr>
        </p:nvSpPr>
        <p:spPr/>
        <p:txBody>
          <a:bodyPr/>
          <a:lstStyle/>
          <a:p>
            <a:r>
              <a:rPr lang="en-US" dirty="0"/>
              <a:t>Distribution per BSIMM-dimension, separated between artifact types</a:t>
            </a:r>
          </a:p>
        </p:txBody>
      </p:sp>
      <p:graphicFrame>
        <p:nvGraphicFramePr>
          <p:cNvPr id="11" name="Inhaltsplatzhalter 7">
            <a:extLst>
              <a:ext uri="{FF2B5EF4-FFF2-40B4-BE49-F238E27FC236}">
                <a16:creationId xmlns:a16="http://schemas.microsoft.com/office/drawing/2014/main" id="{760EA7AD-E7A6-42A7-A495-2F27350DAB22}"/>
              </a:ext>
            </a:extLst>
          </p:cNvPr>
          <p:cNvGraphicFramePr>
            <a:graphicFrameLocks noGrp="1"/>
          </p:cNvGraphicFramePr>
          <p:nvPr>
            <p:ph idx="1"/>
            <p:extLst>
              <p:ext uri="{D42A27DB-BD31-4B8C-83A1-F6EECF244321}">
                <p14:modId xmlns:p14="http://schemas.microsoft.com/office/powerpoint/2010/main" val="275337059"/>
              </p:ext>
            </p:extLst>
          </p:nvPr>
        </p:nvGraphicFramePr>
        <p:xfrm>
          <a:off x="334963" y="981075"/>
          <a:ext cx="11522075" cy="5400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8224933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980728"/>
            <a:ext cx="12192000" cy="432048"/>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normAutofit fontScale="92500" lnSpcReduction="10000"/>
          </a:bodyPr>
          <a:lstStyle/>
          <a:p>
            <a:pPr marL="98425" lvl="1" indent="0">
              <a:lnSpc>
                <a:spcPct val="150000"/>
              </a:lnSpc>
              <a:buNone/>
            </a:pPr>
            <a:r>
              <a:rPr lang="en-US" b="1" dirty="0"/>
              <a:t>Motivation and background</a:t>
            </a:r>
          </a:p>
          <a:p>
            <a:pPr marL="98425" lvl="1" indent="0">
              <a:lnSpc>
                <a:spcPct val="150000"/>
              </a:lnSpc>
              <a:buNone/>
            </a:pPr>
            <a:r>
              <a:rPr lang="en-US" b="1" dirty="0"/>
              <a:t>Research goal and methodology</a:t>
            </a:r>
          </a:p>
          <a:p>
            <a:pPr marL="708025" lvl="2" indent="-342900">
              <a:lnSpc>
                <a:spcPct val="150000"/>
              </a:lnSpc>
            </a:pPr>
            <a:r>
              <a:rPr lang="en-US" dirty="0"/>
              <a:t>Methodology</a:t>
            </a:r>
          </a:p>
          <a:p>
            <a:pPr marL="708025" lvl="2" indent="-342900">
              <a:lnSpc>
                <a:spcPct val="150000"/>
              </a:lnSpc>
            </a:pPr>
            <a:r>
              <a:rPr lang="en-US" dirty="0"/>
              <a:t>Research questions</a:t>
            </a:r>
          </a:p>
          <a:p>
            <a:pPr marL="708025" lvl="2" indent="-342900">
              <a:lnSpc>
                <a:spcPct val="150000"/>
              </a:lnSpc>
            </a:pPr>
            <a:r>
              <a:rPr lang="en-US" dirty="0"/>
              <a:t>Search strategy</a:t>
            </a:r>
          </a:p>
          <a:p>
            <a:pPr marL="98425" lvl="1" indent="0">
              <a:lnSpc>
                <a:spcPct val="150000"/>
              </a:lnSpc>
              <a:buNone/>
            </a:pPr>
            <a:r>
              <a:rPr lang="en-US" b="1" dirty="0"/>
              <a:t>Results</a:t>
            </a:r>
          </a:p>
          <a:p>
            <a:pPr lvl="2">
              <a:lnSpc>
                <a:spcPct val="150000"/>
              </a:lnSpc>
            </a:pPr>
            <a:r>
              <a:rPr lang="en-US" dirty="0"/>
              <a:t>Key drivers for security automation tools</a:t>
            </a:r>
          </a:p>
          <a:p>
            <a:pPr lvl="2">
              <a:lnSpc>
                <a:spcPct val="150000"/>
              </a:lnSpc>
            </a:pPr>
            <a:r>
              <a:rPr lang="en-US" dirty="0"/>
              <a:t>Tool classification</a:t>
            </a:r>
          </a:p>
          <a:p>
            <a:pPr lvl="2">
              <a:lnSpc>
                <a:spcPct val="150000"/>
              </a:lnSpc>
            </a:pPr>
            <a:r>
              <a:rPr lang="en-US" dirty="0"/>
              <a:t>Mapping of tools with security activities</a:t>
            </a:r>
          </a:p>
          <a:p>
            <a:pPr marL="98425" lvl="1" indent="0">
              <a:lnSpc>
                <a:spcPct val="150000"/>
              </a:lnSpc>
              <a:buNone/>
            </a:pPr>
            <a:r>
              <a:rPr lang="en-US" b="1" dirty="0"/>
              <a:t>Summary</a:t>
            </a:r>
          </a:p>
          <a:p>
            <a:pPr lvl="2">
              <a:lnSpc>
                <a:spcPct val="150000"/>
              </a:lnSpc>
            </a:pPr>
            <a:r>
              <a:rPr lang="en-US" dirty="0"/>
              <a:t>Conclusion</a:t>
            </a:r>
          </a:p>
          <a:p>
            <a:pPr lvl="2">
              <a:lnSpc>
                <a:spcPct val="150000"/>
              </a:lnSpc>
            </a:pPr>
            <a:r>
              <a:rPr lang="en-US" dirty="0"/>
              <a:t>Limitations </a:t>
            </a:r>
          </a:p>
          <a:p>
            <a:pPr marL="98425" lvl="1" indent="0">
              <a:lnSpc>
                <a:spcPct val="150000"/>
              </a:lnSpc>
              <a:buNone/>
            </a:pPr>
            <a:r>
              <a:rPr lang="en-US" b="1" dirty="0"/>
              <a:t>Bibliography</a:t>
            </a:r>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pPr>
              <a:defRPr/>
            </a:pPr>
            <a:r>
              <a:rPr lang="en-US" dirty="0"/>
              <a:t>John Nguyen (TUM)</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a:t>
            </a:fld>
            <a:endParaRPr lang="de-DE" dirty="0"/>
          </a:p>
        </p:txBody>
      </p:sp>
    </p:spTree>
    <p:extLst>
      <p:ext uri="{BB962C8B-B14F-4D97-AF65-F5344CB8AC3E}">
        <p14:creationId xmlns:p14="http://schemas.microsoft.com/office/powerpoint/2010/main" val="149688139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BBF068-A39D-4705-863D-E03F0FCBC48D}"/>
              </a:ext>
            </a:extLst>
          </p:cNvPr>
          <p:cNvSpPr>
            <a:spLocks noGrp="1"/>
          </p:cNvSpPr>
          <p:nvPr>
            <p:ph type="title"/>
          </p:nvPr>
        </p:nvSpPr>
        <p:spPr/>
        <p:txBody>
          <a:bodyPr/>
          <a:lstStyle/>
          <a:p>
            <a:r>
              <a:rPr lang="en-US" dirty="0"/>
              <a:t>Tool-support of BSIMM10-activities (cont’d)</a:t>
            </a:r>
          </a:p>
        </p:txBody>
      </p:sp>
      <p:sp>
        <p:nvSpPr>
          <p:cNvPr id="4" name="Datumsplatzhalter 3">
            <a:extLst>
              <a:ext uri="{FF2B5EF4-FFF2-40B4-BE49-F238E27FC236}">
                <a16:creationId xmlns:a16="http://schemas.microsoft.com/office/drawing/2014/main" id="{3D9BDFD7-3358-4A47-8497-EE557A02799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D5E9739-40BD-4FC9-969E-4E6644133E1B}"/>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7EB0B75F-2A7F-4BA1-954D-08A231609268}"/>
              </a:ext>
            </a:extLst>
          </p:cNvPr>
          <p:cNvSpPr>
            <a:spLocks noGrp="1"/>
          </p:cNvSpPr>
          <p:nvPr>
            <p:ph type="sldNum" sz="quarter" idx="12"/>
          </p:nvPr>
        </p:nvSpPr>
        <p:spPr/>
        <p:txBody>
          <a:bodyPr/>
          <a:lstStyle/>
          <a:p>
            <a:pPr>
              <a:defRPr/>
            </a:pPr>
            <a:fld id="{05BC9FAB-BDC1-47C0-A8BB-6E12A8205D33}" type="slidenum">
              <a:rPr lang="de-DE" smtClean="0"/>
              <a:pPr>
                <a:defRPr/>
              </a:pPr>
              <a:t>20</a:t>
            </a:fld>
            <a:endParaRPr lang="de-DE" dirty="0"/>
          </a:p>
        </p:txBody>
      </p:sp>
      <p:sp>
        <p:nvSpPr>
          <p:cNvPr id="7" name="Textplatzhalter 6">
            <a:extLst>
              <a:ext uri="{FF2B5EF4-FFF2-40B4-BE49-F238E27FC236}">
                <a16:creationId xmlns:a16="http://schemas.microsoft.com/office/drawing/2014/main" id="{4436089C-EEAC-4CCD-A58A-F808B3B05FC1}"/>
              </a:ext>
            </a:extLst>
          </p:cNvPr>
          <p:cNvSpPr>
            <a:spLocks noGrp="1"/>
          </p:cNvSpPr>
          <p:nvPr>
            <p:ph type="body" sz="quarter" idx="13"/>
          </p:nvPr>
        </p:nvSpPr>
        <p:spPr/>
        <p:txBody>
          <a:bodyPr/>
          <a:lstStyle/>
          <a:p>
            <a:r>
              <a:rPr lang="en-US" dirty="0"/>
              <a:t>Distribution per BSIMM-practice without non-tool-supported activities</a:t>
            </a:r>
          </a:p>
          <a:p>
            <a:endParaRPr lang="en-US" dirty="0"/>
          </a:p>
        </p:txBody>
      </p:sp>
      <p:graphicFrame>
        <p:nvGraphicFramePr>
          <p:cNvPr id="8" name="Inhaltsplatzhalter 7">
            <a:extLst>
              <a:ext uri="{FF2B5EF4-FFF2-40B4-BE49-F238E27FC236}">
                <a16:creationId xmlns:a16="http://schemas.microsoft.com/office/drawing/2014/main" id="{01BAEAF9-5E29-417F-8003-AF01B23D9058}"/>
              </a:ext>
            </a:extLst>
          </p:cNvPr>
          <p:cNvGraphicFramePr>
            <a:graphicFrameLocks noGrp="1"/>
          </p:cNvGraphicFramePr>
          <p:nvPr>
            <p:ph idx="1"/>
            <p:extLst>
              <p:ext uri="{D42A27DB-BD31-4B8C-83A1-F6EECF244321}">
                <p14:modId xmlns:p14="http://schemas.microsoft.com/office/powerpoint/2010/main" val="2323632334"/>
              </p:ext>
            </p:extLst>
          </p:nvPr>
        </p:nvGraphicFramePr>
        <p:xfrm>
          <a:off x="334963" y="981075"/>
          <a:ext cx="11522075" cy="5400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6253789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98B09F-B247-4057-8985-A8FFD7802265}"/>
              </a:ext>
            </a:extLst>
          </p:cNvPr>
          <p:cNvSpPr>
            <a:spLocks noGrp="1"/>
          </p:cNvSpPr>
          <p:nvPr>
            <p:ph type="title"/>
          </p:nvPr>
        </p:nvSpPr>
        <p:spPr/>
        <p:txBody>
          <a:bodyPr/>
          <a:lstStyle/>
          <a:p>
            <a:r>
              <a:rPr lang="en-US" dirty="0"/>
              <a:t>Tool-support of BSIMM10-activities (cont’d)</a:t>
            </a:r>
          </a:p>
        </p:txBody>
      </p:sp>
      <p:graphicFrame>
        <p:nvGraphicFramePr>
          <p:cNvPr id="8" name="Tabelle 8">
            <a:extLst>
              <a:ext uri="{FF2B5EF4-FFF2-40B4-BE49-F238E27FC236}">
                <a16:creationId xmlns:a16="http://schemas.microsoft.com/office/drawing/2014/main" id="{ABB4F467-2F3D-47A5-9E0D-429B12D05CAC}"/>
              </a:ext>
            </a:extLst>
          </p:cNvPr>
          <p:cNvGraphicFramePr>
            <a:graphicFrameLocks noGrp="1"/>
          </p:cNvGraphicFramePr>
          <p:nvPr>
            <p:ph idx="1"/>
            <p:extLst>
              <p:ext uri="{D42A27DB-BD31-4B8C-83A1-F6EECF244321}">
                <p14:modId xmlns:p14="http://schemas.microsoft.com/office/powerpoint/2010/main" val="248900433"/>
              </p:ext>
            </p:extLst>
          </p:nvPr>
        </p:nvGraphicFramePr>
        <p:xfrm>
          <a:off x="334963" y="981075"/>
          <a:ext cx="11522075" cy="4516120"/>
        </p:xfrm>
        <a:graphic>
          <a:graphicData uri="http://schemas.openxmlformats.org/drawingml/2006/table">
            <a:tbl>
              <a:tblPr firstRow="1" bandRow="1">
                <a:tableStyleId>{5940675A-B579-460E-94D1-54222C63F5DA}</a:tableStyleId>
              </a:tblPr>
              <a:tblGrid>
                <a:gridCol w="1872605">
                  <a:extLst>
                    <a:ext uri="{9D8B030D-6E8A-4147-A177-3AD203B41FA5}">
                      <a16:colId xmlns:a16="http://schemas.microsoft.com/office/drawing/2014/main" val="2406530059"/>
                    </a:ext>
                  </a:extLst>
                </a:gridCol>
                <a:gridCol w="3168352">
                  <a:extLst>
                    <a:ext uri="{9D8B030D-6E8A-4147-A177-3AD203B41FA5}">
                      <a16:colId xmlns:a16="http://schemas.microsoft.com/office/drawing/2014/main" val="763987951"/>
                    </a:ext>
                  </a:extLst>
                </a:gridCol>
                <a:gridCol w="6481118">
                  <a:extLst>
                    <a:ext uri="{9D8B030D-6E8A-4147-A177-3AD203B41FA5}">
                      <a16:colId xmlns:a16="http://schemas.microsoft.com/office/drawing/2014/main" val="1352558853"/>
                    </a:ext>
                  </a:extLst>
                </a:gridCol>
              </a:tblGrid>
              <a:tr h="370840">
                <a:tc>
                  <a:txBody>
                    <a:bodyPr/>
                    <a:lstStyle/>
                    <a:p>
                      <a:r>
                        <a:rPr lang="en-US" b="1" dirty="0"/>
                        <a:t>Tool</a:t>
                      </a:r>
                    </a:p>
                  </a:txBody>
                  <a:tcPr/>
                </a:tc>
                <a:tc>
                  <a:txBody>
                    <a:bodyPr/>
                    <a:lstStyle/>
                    <a:p>
                      <a:endParaRPr lang="en-US" b="1" dirty="0"/>
                    </a:p>
                  </a:txBody>
                  <a:tcPr/>
                </a:tc>
                <a:tc>
                  <a:txBody>
                    <a:bodyPr/>
                    <a:lstStyle/>
                    <a:p>
                      <a:r>
                        <a:rPr lang="en-US" b="1" dirty="0"/>
                        <a:t>Matched BSIMM-activities</a:t>
                      </a:r>
                    </a:p>
                  </a:txBody>
                  <a:tcPr/>
                </a:tc>
                <a:extLst>
                  <a:ext uri="{0D108BD9-81ED-4DB2-BD59-A6C34878D82A}">
                    <a16:rowId xmlns:a16="http://schemas.microsoft.com/office/drawing/2014/main" val="1397490643"/>
                  </a:ext>
                </a:extLst>
              </a:tr>
              <a:tr h="370840">
                <a:tc>
                  <a:txBody>
                    <a:bodyPr/>
                    <a:lstStyle/>
                    <a:p>
                      <a:r>
                        <a:rPr lang="en-US" dirty="0"/>
                        <a:t>Aqua Security</a:t>
                      </a:r>
                    </a:p>
                  </a:txBody>
                  <a:tcPr/>
                </a:tc>
                <a:tc>
                  <a:txBody>
                    <a:bodyPr/>
                    <a:lstStyle/>
                    <a:p>
                      <a:r>
                        <a:rPr lang="en-US" dirty="0"/>
                        <a:t>https://www.aquasec.com/</a:t>
                      </a:r>
                    </a:p>
                  </a:txBody>
                  <a:tcPr/>
                </a:tc>
                <a:tc>
                  <a:txBody>
                    <a:bodyPr/>
                    <a:lstStyle/>
                    <a:p>
                      <a:r>
                        <a:rPr lang="pt-BR" dirty="0"/>
                        <a:t>SFD3.2, SR2.4, SR3.1, CR1.2, CR1.4, CR1.5, CR2.7, CR3.4 </a:t>
                      </a:r>
                      <a:endParaRPr lang="en-US" dirty="0"/>
                    </a:p>
                  </a:txBody>
                  <a:tcPr/>
                </a:tc>
                <a:extLst>
                  <a:ext uri="{0D108BD9-81ED-4DB2-BD59-A6C34878D82A}">
                    <a16:rowId xmlns:a16="http://schemas.microsoft.com/office/drawing/2014/main" val="2502339826"/>
                  </a:ext>
                </a:extLst>
              </a:tr>
              <a:tr h="370840">
                <a:tc>
                  <a:txBody>
                    <a:bodyPr/>
                    <a:lstStyle/>
                    <a:p>
                      <a:r>
                        <a:rPr lang="en-US" dirty="0"/>
                        <a:t>Brakeman</a:t>
                      </a:r>
                    </a:p>
                  </a:txBody>
                  <a:tcPr/>
                </a:tc>
                <a:tc>
                  <a:txBody>
                    <a:bodyPr/>
                    <a:lstStyle/>
                    <a:p>
                      <a:r>
                        <a:rPr lang="en-US" dirty="0"/>
                        <a:t>https://brakemanscanner.org/</a:t>
                      </a:r>
                    </a:p>
                  </a:txBody>
                  <a:tcPr/>
                </a:tc>
                <a:tc>
                  <a:txBody>
                    <a:bodyPr/>
                    <a:lstStyle/>
                    <a:p>
                      <a:r>
                        <a:rPr lang="en-US" dirty="0"/>
                        <a:t>T1.7, SFD3.2, SR3.3, CR1.2, CR1.4, CR1.5, CR2.7, CR3.4, CR3.5</a:t>
                      </a:r>
                    </a:p>
                  </a:txBody>
                  <a:tcPr/>
                </a:tc>
                <a:extLst>
                  <a:ext uri="{0D108BD9-81ED-4DB2-BD59-A6C34878D82A}">
                    <a16:rowId xmlns:a16="http://schemas.microsoft.com/office/drawing/2014/main" val="777647724"/>
                  </a:ext>
                </a:extLst>
              </a:tr>
              <a:tr h="370840">
                <a:tc>
                  <a:txBody>
                    <a:bodyPr/>
                    <a:lstStyle/>
                    <a:p>
                      <a:r>
                        <a:rPr lang="en-US" dirty="0"/>
                        <a:t>Chef Vault</a:t>
                      </a:r>
                    </a:p>
                  </a:txBody>
                  <a:tcPr/>
                </a:tc>
                <a:tc>
                  <a:txBody>
                    <a:bodyPr/>
                    <a:lstStyle/>
                    <a:p>
                      <a:r>
                        <a:rPr lang="en-US" dirty="0"/>
                        <a:t>https://github.com/chef/chef-vault</a:t>
                      </a:r>
                    </a:p>
                  </a:txBody>
                  <a:tcPr/>
                </a:tc>
                <a:tc>
                  <a:txBody>
                    <a:bodyPr/>
                    <a:lstStyle/>
                    <a:p>
                      <a:r>
                        <a:rPr lang="en-US" dirty="0"/>
                        <a:t>SE3.2</a:t>
                      </a:r>
                    </a:p>
                  </a:txBody>
                  <a:tcPr/>
                </a:tc>
                <a:extLst>
                  <a:ext uri="{0D108BD9-81ED-4DB2-BD59-A6C34878D82A}">
                    <a16:rowId xmlns:a16="http://schemas.microsoft.com/office/drawing/2014/main" val="3367287000"/>
                  </a:ext>
                </a:extLst>
              </a:tr>
              <a:tr h="370840">
                <a:tc>
                  <a:txBody>
                    <a:bodyPr/>
                    <a:lstStyle/>
                    <a:p>
                      <a:r>
                        <a:rPr lang="en-US" dirty="0" err="1"/>
                        <a:t>ConPan</a:t>
                      </a:r>
                      <a:endParaRPr lang="en-US" dirty="0"/>
                    </a:p>
                  </a:txBody>
                  <a:tcPr/>
                </a:tc>
                <a:tc>
                  <a:txBody>
                    <a:bodyPr/>
                    <a:lstStyle/>
                    <a:p>
                      <a:r>
                        <a:rPr lang="en-US" dirty="0"/>
                        <a:t>-</a:t>
                      </a:r>
                    </a:p>
                  </a:txBody>
                  <a:tcPr/>
                </a:tc>
                <a:tc>
                  <a:txBody>
                    <a:bodyPr/>
                    <a:lstStyle/>
                    <a:p>
                      <a:r>
                        <a:rPr lang="pt-BR" dirty="0"/>
                        <a:t>SFD3.2, SR2.4, SR3.1, CR1.2, CR1.4, CR1.5, CR2.7, CR3.4</a:t>
                      </a:r>
                      <a:endParaRPr lang="en-US" dirty="0"/>
                    </a:p>
                  </a:txBody>
                  <a:tcPr/>
                </a:tc>
                <a:extLst>
                  <a:ext uri="{0D108BD9-81ED-4DB2-BD59-A6C34878D82A}">
                    <a16:rowId xmlns:a16="http://schemas.microsoft.com/office/drawing/2014/main" val="1339527205"/>
                  </a:ext>
                </a:extLst>
              </a:tr>
              <a:tr h="370840">
                <a:tc>
                  <a:txBody>
                    <a:bodyPr/>
                    <a:lstStyle/>
                    <a:p>
                      <a:r>
                        <a:rPr lang="en-US" dirty="0" err="1"/>
                        <a:t>Gauntlt</a:t>
                      </a:r>
                      <a:endParaRPr lang="en-US" dirty="0"/>
                    </a:p>
                  </a:txBody>
                  <a:tcPr/>
                </a:tc>
                <a:tc>
                  <a:txBody>
                    <a:bodyPr/>
                    <a:lstStyle/>
                    <a:p>
                      <a:r>
                        <a:rPr lang="en-US" dirty="0"/>
                        <a:t>http://gauntlt.org/</a:t>
                      </a:r>
                    </a:p>
                  </a:txBody>
                  <a:tcPr/>
                </a:tc>
                <a:tc>
                  <a:txBody>
                    <a:bodyPr/>
                    <a:lstStyle/>
                    <a:p>
                      <a:r>
                        <a:rPr lang="en-US" dirty="0"/>
                        <a:t>AM3.2, ST2.1 </a:t>
                      </a:r>
                    </a:p>
                  </a:txBody>
                  <a:tcPr/>
                </a:tc>
                <a:extLst>
                  <a:ext uri="{0D108BD9-81ED-4DB2-BD59-A6C34878D82A}">
                    <a16:rowId xmlns:a16="http://schemas.microsoft.com/office/drawing/2014/main" val="2086578220"/>
                  </a:ext>
                </a:extLst>
              </a:tr>
              <a:tr h="370840">
                <a:tc>
                  <a:txBody>
                    <a:bodyPr/>
                    <a:lstStyle/>
                    <a:p>
                      <a:r>
                        <a:rPr lang="en-US" dirty="0"/>
                        <a:t>NMAP</a:t>
                      </a:r>
                    </a:p>
                  </a:txBody>
                  <a:tcPr/>
                </a:tc>
                <a:tc>
                  <a:txBody>
                    <a:bodyPr/>
                    <a:lstStyle/>
                    <a:p>
                      <a:r>
                        <a:rPr lang="en-US" dirty="0"/>
                        <a:t>https://nmap.org/</a:t>
                      </a:r>
                    </a:p>
                  </a:txBody>
                  <a:tcPr/>
                </a:tc>
                <a:tc>
                  <a:txBody>
                    <a:bodyPr/>
                    <a:lstStyle/>
                    <a:p>
                      <a:r>
                        <a:rPr lang="en-US" dirty="0"/>
                        <a:t>SE1.2</a:t>
                      </a:r>
                    </a:p>
                  </a:txBody>
                  <a:tcPr/>
                </a:tc>
                <a:extLst>
                  <a:ext uri="{0D108BD9-81ED-4DB2-BD59-A6C34878D82A}">
                    <a16:rowId xmlns:a16="http://schemas.microsoft.com/office/drawing/2014/main" val="4090310402"/>
                  </a:ext>
                </a:extLst>
              </a:tr>
              <a:tr h="370840">
                <a:tc>
                  <a:txBody>
                    <a:bodyPr/>
                    <a:lstStyle/>
                    <a:p>
                      <a:r>
                        <a:rPr lang="en-US" dirty="0"/>
                        <a:t>OWASP ZAP</a:t>
                      </a:r>
                    </a:p>
                  </a:txBody>
                  <a:tcPr/>
                </a:tc>
                <a:tc>
                  <a:txBody>
                    <a:bodyPr/>
                    <a:lstStyle/>
                    <a:p>
                      <a:r>
                        <a:rPr lang="en-US" dirty="0"/>
                        <a:t>https://owasp.org/www-project-zap/</a:t>
                      </a:r>
                    </a:p>
                  </a:txBody>
                  <a:tcPr/>
                </a:tc>
                <a:tc>
                  <a:txBody>
                    <a:bodyPr/>
                    <a:lstStyle/>
                    <a:p>
                      <a:r>
                        <a:rPr lang="en-US" dirty="0"/>
                        <a:t>ST1.1, ST2.1, ST2.6, PT1.3</a:t>
                      </a:r>
                    </a:p>
                  </a:txBody>
                  <a:tcPr/>
                </a:tc>
                <a:extLst>
                  <a:ext uri="{0D108BD9-81ED-4DB2-BD59-A6C34878D82A}">
                    <a16:rowId xmlns:a16="http://schemas.microsoft.com/office/drawing/2014/main" val="3871974269"/>
                  </a:ext>
                </a:extLst>
              </a:tr>
              <a:tr h="370840">
                <a:tc>
                  <a:txBody>
                    <a:bodyPr/>
                    <a:lstStyle/>
                    <a:p>
                      <a:r>
                        <a:rPr lang="en-US" dirty="0"/>
                        <a:t>Snort</a:t>
                      </a:r>
                    </a:p>
                  </a:txBody>
                  <a:tcPr/>
                </a:tc>
                <a:tc>
                  <a:txBody>
                    <a:bodyPr/>
                    <a:lstStyle/>
                    <a:p>
                      <a:r>
                        <a:rPr lang="en-US" dirty="0"/>
                        <a:t>https://www.snort.org/</a:t>
                      </a:r>
                    </a:p>
                  </a:txBody>
                  <a:tcPr/>
                </a:tc>
                <a:tc>
                  <a:txBody>
                    <a:bodyPr/>
                    <a:lstStyle/>
                    <a:p>
                      <a:r>
                        <a:rPr lang="en-US" dirty="0"/>
                        <a:t>SE1.1, SE1.2, SE3.3 </a:t>
                      </a:r>
                    </a:p>
                  </a:txBody>
                  <a:tcPr/>
                </a:tc>
                <a:extLst>
                  <a:ext uri="{0D108BD9-81ED-4DB2-BD59-A6C34878D82A}">
                    <a16:rowId xmlns:a16="http://schemas.microsoft.com/office/drawing/2014/main" val="3280345288"/>
                  </a:ext>
                </a:extLst>
              </a:tr>
              <a:tr h="370840">
                <a:tc>
                  <a:txBody>
                    <a:bodyPr/>
                    <a:lstStyle/>
                    <a:p>
                      <a:r>
                        <a:rPr lang="en-US" dirty="0"/>
                        <a:t>Wireshark</a:t>
                      </a:r>
                    </a:p>
                  </a:txBody>
                  <a:tcPr/>
                </a:tc>
                <a:tc>
                  <a:txBody>
                    <a:bodyPr/>
                    <a:lstStyle/>
                    <a:p>
                      <a:r>
                        <a:rPr lang="en-US" dirty="0"/>
                        <a:t>https://www.wireshark.org/</a:t>
                      </a:r>
                    </a:p>
                  </a:txBody>
                  <a:tcPr/>
                </a:tc>
                <a:tc>
                  <a:txBody>
                    <a:bodyPr/>
                    <a:lstStyle/>
                    <a:p>
                      <a:r>
                        <a:rPr lang="en-US" dirty="0"/>
                        <a:t>SE1.2</a:t>
                      </a:r>
                    </a:p>
                  </a:txBody>
                  <a:tcPr/>
                </a:tc>
                <a:extLst>
                  <a:ext uri="{0D108BD9-81ED-4DB2-BD59-A6C34878D82A}">
                    <a16:rowId xmlns:a16="http://schemas.microsoft.com/office/drawing/2014/main" val="1459873736"/>
                  </a:ext>
                </a:extLst>
              </a:tr>
            </a:tbl>
          </a:graphicData>
        </a:graphic>
      </p:graphicFrame>
      <p:sp>
        <p:nvSpPr>
          <p:cNvPr id="4" name="Datumsplatzhalter 3">
            <a:extLst>
              <a:ext uri="{FF2B5EF4-FFF2-40B4-BE49-F238E27FC236}">
                <a16:creationId xmlns:a16="http://schemas.microsoft.com/office/drawing/2014/main" id="{76703175-B5C0-47F8-8437-12A23F3E50B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8C5D3E8-519A-4EAF-B5B9-9A8ECA04B32E}"/>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EF05AB7D-7E01-47B4-808B-5E609238C58D}"/>
              </a:ext>
            </a:extLst>
          </p:cNvPr>
          <p:cNvSpPr>
            <a:spLocks noGrp="1"/>
          </p:cNvSpPr>
          <p:nvPr>
            <p:ph type="sldNum" sz="quarter" idx="12"/>
          </p:nvPr>
        </p:nvSpPr>
        <p:spPr/>
        <p:txBody>
          <a:bodyPr/>
          <a:lstStyle/>
          <a:p>
            <a:pPr>
              <a:defRPr/>
            </a:pPr>
            <a:fld id="{05BC9FAB-BDC1-47C0-A8BB-6E12A8205D33}" type="slidenum">
              <a:rPr lang="de-DE" smtClean="0"/>
              <a:pPr>
                <a:defRPr/>
              </a:pPr>
              <a:t>21</a:t>
            </a:fld>
            <a:endParaRPr lang="de-DE" dirty="0"/>
          </a:p>
        </p:txBody>
      </p:sp>
      <p:sp>
        <p:nvSpPr>
          <p:cNvPr id="7" name="Textplatzhalter 6">
            <a:extLst>
              <a:ext uri="{FF2B5EF4-FFF2-40B4-BE49-F238E27FC236}">
                <a16:creationId xmlns:a16="http://schemas.microsoft.com/office/drawing/2014/main" id="{9DDEE574-6E04-4B75-9998-79BFADBC35D4}"/>
              </a:ext>
            </a:extLst>
          </p:cNvPr>
          <p:cNvSpPr>
            <a:spLocks noGrp="1"/>
          </p:cNvSpPr>
          <p:nvPr>
            <p:ph type="body" sz="quarter" idx="13"/>
          </p:nvPr>
        </p:nvSpPr>
        <p:spPr/>
        <p:txBody>
          <a:bodyPr/>
          <a:lstStyle/>
          <a:p>
            <a:r>
              <a:rPr lang="en-US" dirty="0"/>
              <a:t>Examples</a:t>
            </a:r>
          </a:p>
        </p:txBody>
      </p:sp>
    </p:spTree>
    <p:extLst>
      <p:ext uri="{BB962C8B-B14F-4D97-AF65-F5344CB8AC3E}">
        <p14:creationId xmlns:p14="http://schemas.microsoft.com/office/powerpoint/2010/main" val="332252941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6CBA0865-8971-4C41-B3C1-F57793572B18}"/>
              </a:ext>
            </a:extLst>
          </p:cNvPr>
          <p:cNvSpPr>
            <a:spLocks noGrp="1"/>
          </p:cNvSpPr>
          <p:nvPr>
            <p:ph type="body" idx="1"/>
          </p:nvPr>
        </p:nvSpPr>
        <p:spPr/>
        <p:txBody>
          <a:bodyPr/>
          <a:lstStyle/>
          <a:p>
            <a:r>
              <a:rPr lang="en-US" dirty="0"/>
              <a:t>Average </a:t>
            </a:r>
            <a:r>
              <a:rPr lang="en-US"/>
              <a:t>highest watermark </a:t>
            </a:r>
            <a:r>
              <a:rPr lang="en-US" dirty="0"/>
              <a:t>by BSIMM-firms</a:t>
            </a:r>
          </a:p>
        </p:txBody>
      </p:sp>
      <p:sp>
        <p:nvSpPr>
          <p:cNvPr id="11" name="Textplatzhalter 10">
            <a:extLst>
              <a:ext uri="{FF2B5EF4-FFF2-40B4-BE49-F238E27FC236}">
                <a16:creationId xmlns:a16="http://schemas.microsoft.com/office/drawing/2014/main" id="{6784E362-B2F9-4EFB-9CC8-2251F4727C9C}"/>
              </a:ext>
            </a:extLst>
          </p:cNvPr>
          <p:cNvSpPr>
            <a:spLocks noGrp="1"/>
          </p:cNvSpPr>
          <p:nvPr>
            <p:ph type="body" sz="quarter" idx="3"/>
          </p:nvPr>
        </p:nvSpPr>
        <p:spPr/>
        <p:txBody>
          <a:bodyPr/>
          <a:lstStyle/>
          <a:p>
            <a:r>
              <a:rPr lang="en-US" dirty="0"/>
              <a:t>Highest watermark by all identified tools</a:t>
            </a:r>
          </a:p>
        </p:txBody>
      </p:sp>
      <p:sp>
        <p:nvSpPr>
          <p:cNvPr id="8" name="Titel 7">
            <a:extLst>
              <a:ext uri="{FF2B5EF4-FFF2-40B4-BE49-F238E27FC236}">
                <a16:creationId xmlns:a16="http://schemas.microsoft.com/office/drawing/2014/main" id="{44BF1930-7D15-4956-9C09-D9450FC87464}"/>
              </a:ext>
            </a:extLst>
          </p:cNvPr>
          <p:cNvSpPr>
            <a:spLocks noGrp="1"/>
          </p:cNvSpPr>
          <p:nvPr>
            <p:ph type="title"/>
          </p:nvPr>
        </p:nvSpPr>
        <p:spPr/>
        <p:txBody>
          <a:bodyPr/>
          <a:lstStyle/>
          <a:p>
            <a:r>
              <a:rPr lang="en-US" dirty="0"/>
              <a:t>Tool-support of BSIMM10-activities (cont’d)</a:t>
            </a:r>
          </a:p>
        </p:txBody>
      </p:sp>
      <p:sp>
        <p:nvSpPr>
          <p:cNvPr id="4" name="Datumsplatzhalter 3">
            <a:extLst>
              <a:ext uri="{FF2B5EF4-FFF2-40B4-BE49-F238E27FC236}">
                <a16:creationId xmlns:a16="http://schemas.microsoft.com/office/drawing/2014/main" id="{C8B83244-B0FD-4CA6-AD9D-7F2A53D6C97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78C99C16-3C1D-48F3-B01C-DC20EF1DB300}"/>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B4D0A56A-E522-4B14-A3F5-9BCABE83BED0}"/>
              </a:ext>
            </a:extLst>
          </p:cNvPr>
          <p:cNvSpPr>
            <a:spLocks noGrp="1"/>
          </p:cNvSpPr>
          <p:nvPr>
            <p:ph type="sldNum" sz="quarter" idx="12"/>
          </p:nvPr>
        </p:nvSpPr>
        <p:spPr/>
        <p:txBody>
          <a:bodyPr/>
          <a:lstStyle/>
          <a:p>
            <a:pPr>
              <a:defRPr/>
            </a:pPr>
            <a:fld id="{05BC9FAB-BDC1-47C0-A8BB-6E12A8205D33}" type="slidenum">
              <a:rPr lang="de-DE" smtClean="0"/>
              <a:pPr>
                <a:defRPr/>
              </a:pPr>
              <a:t>22</a:t>
            </a:fld>
            <a:endParaRPr lang="de-DE" dirty="0"/>
          </a:p>
        </p:txBody>
      </p:sp>
      <p:graphicFrame>
        <p:nvGraphicFramePr>
          <p:cNvPr id="14" name="Inhaltsplatzhalter 13">
            <a:extLst>
              <a:ext uri="{FF2B5EF4-FFF2-40B4-BE49-F238E27FC236}">
                <a16:creationId xmlns:a16="http://schemas.microsoft.com/office/drawing/2014/main" id="{E895D73B-2FE2-4709-9DDA-3F5ACB18E834}"/>
              </a:ext>
            </a:extLst>
          </p:cNvPr>
          <p:cNvGraphicFramePr>
            <a:graphicFrameLocks noGrp="1"/>
          </p:cNvGraphicFramePr>
          <p:nvPr>
            <p:ph sz="quarter" idx="4"/>
          </p:nvPr>
        </p:nvGraphicFramePr>
        <p:xfrm>
          <a:off x="6192838" y="1643063"/>
          <a:ext cx="5664200" cy="4773612"/>
        </p:xfrm>
        <a:graphic>
          <a:graphicData uri="http://schemas.openxmlformats.org/drawingml/2006/chart">
            <c:chart xmlns:c="http://schemas.openxmlformats.org/drawingml/2006/chart" xmlns:r="http://schemas.openxmlformats.org/officeDocument/2006/relationships" r:id="rId2"/>
          </a:graphicData>
        </a:graphic>
      </p:graphicFrame>
      <p:pic>
        <p:nvPicPr>
          <p:cNvPr id="18" name="Inhaltsplatzhalter 14">
            <a:extLst>
              <a:ext uri="{FF2B5EF4-FFF2-40B4-BE49-F238E27FC236}">
                <a16:creationId xmlns:a16="http://schemas.microsoft.com/office/drawing/2014/main" id="{01222ED6-BE54-40D0-A8BD-B8D5F4FAAFF8}"/>
              </a:ext>
            </a:extLst>
          </p:cNvPr>
          <p:cNvPicPr>
            <a:picLocks noGrp="1" noChangeAspect="1"/>
          </p:cNvPicPr>
          <p:nvPr>
            <p:ph sz="half" idx="2"/>
          </p:nvPr>
        </p:nvPicPr>
        <p:blipFill rotWithShape="1">
          <a:blip r:embed="rId3"/>
          <a:srcRect l="7639" r="10954"/>
          <a:stretch/>
        </p:blipFill>
        <p:spPr>
          <a:xfrm>
            <a:off x="334963" y="1651542"/>
            <a:ext cx="5661025" cy="4756654"/>
          </a:xfrm>
          <a:prstGeom prst="rect">
            <a:avLst/>
          </a:prstGeom>
        </p:spPr>
      </p:pic>
      <p:sp>
        <p:nvSpPr>
          <p:cNvPr id="19" name="Textfeld 18">
            <a:extLst>
              <a:ext uri="{FF2B5EF4-FFF2-40B4-BE49-F238E27FC236}">
                <a16:creationId xmlns:a16="http://schemas.microsoft.com/office/drawing/2014/main" id="{86524592-8FA8-4489-984A-AB4E53182BDA}"/>
              </a:ext>
            </a:extLst>
          </p:cNvPr>
          <p:cNvSpPr txBox="1"/>
          <p:nvPr/>
        </p:nvSpPr>
        <p:spPr>
          <a:xfrm>
            <a:off x="332374" y="6338244"/>
            <a:ext cx="5448928" cy="21544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800" dirty="0">
                <a:effectLst/>
              </a:rPr>
              <a:t>Highest watermark by S. </a:t>
            </a:r>
            <a:r>
              <a:rPr lang="en-US" sz="800" dirty="0" err="1">
                <a:effectLst/>
              </a:rPr>
              <a:t>Migues</a:t>
            </a:r>
            <a:r>
              <a:rPr lang="en-US" sz="800" dirty="0">
                <a:effectLst/>
              </a:rPr>
              <a:t>, J. Steven, and M. Ware, “BSIMM 10,” 2019. [Online]. Available: www.bsimm.com.</a:t>
            </a:r>
            <a:endParaRPr lang="en-US" sz="800" dirty="0">
              <a:latin typeface="Arial" pitchFamily="34" charset="0"/>
            </a:endParaRPr>
          </a:p>
        </p:txBody>
      </p:sp>
    </p:spTree>
    <p:extLst>
      <p:ext uri="{BB962C8B-B14F-4D97-AF65-F5344CB8AC3E}">
        <p14:creationId xmlns:p14="http://schemas.microsoft.com/office/powerpoint/2010/main" val="3628623639"/>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4725144"/>
            <a:ext cx="12192000" cy="1296144"/>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normAutofit fontScale="92500" lnSpcReduction="10000"/>
          </a:bodyPr>
          <a:lstStyle/>
          <a:p>
            <a:pPr marL="98425" lvl="1" indent="0">
              <a:lnSpc>
                <a:spcPct val="150000"/>
              </a:lnSpc>
              <a:buNone/>
            </a:pPr>
            <a:r>
              <a:rPr lang="en-US" b="1" dirty="0"/>
              <a:t>Motivation and background</a:t>
            </a:r>
          </a:p>
          <a:p>
            <a:pPr marL="98425" lvl="1" indent="0">
              <a:lnSpc>
                <a:spcPct val="150000"/>
              </a:lnSpc>
              <a:buNone/>
            </a:pPr>
            <a:r>
              <a:rPr lang="en-US" b="1" dirty="0"/>
              <a:t>Research goal and methodology</a:t>
            </a:r>
          </a:p>
          <a:p>
            <a:pPr marL="708025" lvl="2" indent="-342900">
              <a:lnSpc>
                <a:spcPct val="150000"/>
              </a:lnSpc>
            </a:pPr>
            <a:r>
              <a:rPr lang="en-US" dirty="0"/>
              <a:t>Methodology</a:t>
            </a:r>
          </a:p>
          <a:p>
            <a:pPr marL="708025" lvl="2" indent="-342900">
              <a:lnSpc>
                <a:spcPct val="150000"/>
              </a:lnSpc>
            </a:pPr>
            <a:r>
              <a:rPr lang="en-US" dirty="0"/>
              <a:t>Research questions</a:t>
            </a:r>
          </a:p>
          <a:p>
            <a:pPr marL="708025" lvl="2" indent="-342900">
              <a:lnSpc>
                <a:spcPct val="150000"/>
              </a:lnSpc>
            </a:pPr>
            <a:r>
              <a:rPr lang="en-US" dirty="0"/>
              <a:t>Search strategy</a:t>
            </a:r>
          </a:p>
          <a:p>
            <a:pPr marL="98425" lvl="1" indent="0">
              <a:lnSpc>
                <a:spcPct val="150000"/>
              </a:lnSpc>
              <a:buNone/>
            </a:pPr>
            <a:r>
              <a:rPr lang="en-US" b="1" dirty="0"/>
              <a:t>Results</a:t>
            </a:r>
          </a:p>
          <a:p>
            <a:pPr lvl="2">
              <a:lnSpc>
                <a:spcPct val="150000"/>
              </a:lnSpc>
            </a:pPr>
            <a:r>
              <a:rPr lang="en-US" dirty="0"/>
              <a:t>Key drivers for security automation tools</a:t>
            </a:r>
          </a:p>
          <a:p>
            <a:pPr lvl="2">
              <a:lnSpc>
                <a:spcPct val="150000"/>
              </a:lnSpc>
            </a:pPr>
            <a:r>
              <a:rPr lang="en-US" dirty="0"/>
              <a:t>Tool classification</a:t>
            </a:r>
          </a:p>
          <a:p>
            <a:pPr lvl="2">
              <a:lnSpc>
                <a:spcPct val="150000"/>
              </a:lnSpc>
            </a:pPr>
            <a:r>
              <a:rPr lang="en-US" dirty="0"/>
              <a:t>Mapping of tools with security activities</a:t>
            </a:r>
          </a:p>
          <a:p>
            <a:pPr marL="98425" lvl="1" indent="0">
              <a:lnSpc>
                <a:spcPct val="150000"/>
              </a:lnSpc>
              <a:buNone/>
            </a:pPr>
            <a:r>
              <a:rPr lang="en-US" b="1" dirty="0"/>
              <a:t>Summary</a:t>
            </a:r>
          </a:p>
          <a:p>
            <a:pPr lvl="2">
              <a:lnSpc>
                <a:spcPct val="150000"/>
              </a:lnSpc>
            </a:pPr>
            <a:r>
              <a:rPr lang="en-US" dirty="0"/>
              <a:t>Conclusion</a:t>
            </a:r>
          </a:p>
          <a:p>
            <a:pPr lvl="2">
              <a:lnSpc>
                <a:spcPct val="150000"/>
              </a:lnSpc>
            </a:pPr>
            <a:r>
              <a:rPr lang="en-US" dirty="0"/>
              <a:t>Limitations </a:t>
            </a:r>
          </a:p>
          <a:p>
            <a:pPr marL="98425" lvl="1" indent="0">
              <a:lnSpc>
                <a:spcPct val="150000"/>
              </a:lnSpc>
              <a:buNone/>
            </a:pPr>
            <a:r>
              <a:rPr lang="en-US" b="1" dirty="0"/>
              <a:t>Bibliography</a:t>
            </a:r>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pPr>
              <a:defRPr/>
            </a:pPr>
            <a:r>
              <a:rPr lang="en-US" dirty="0"/>
              <a:t>John Nguyen (TUM)</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23</a:t>
            </a:fld>
            <a:endParaRPr lang="de-DE" dirty="0"/>
          </a:p>
        </p:txBody>
      </p:sp>
    </p:spTree>
    <p:extLst>
      <p:ext uri="{BB962C8B-B14F-4D97-AF65-F5344CB8AC3E}">
        <p14:creationId xmlns:p14="http://schemas.microsoft.com/office/powerpoint/2010/main" val="357724499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2EEC151-23DE-4DA8-9AE3-4A76D4F26545}"/>
              </a:ext>
            </a:extLst>
          </p:cNvPr>
          <p:cNvSpPr>
            <a:spLocks noGrp="1"/>
          </p:cNvSpPr>
          <p:nvPr>
            <p:ph idx="1"/>
          </p:nvPr>
        </p:nvSpPr>
        <p:spPr/>
        <p:txBody>
          <a:bodyPr/>
          <a:lstStyle/>
          <a:p>
            <a:r>
              <a:rPr lang="en-US" b="1" dirty="0"/>
              <a:t>Key points</a:t>
            </a:r>
          </a:p>
          <a:p>
            <a:pPr marL="285750" indent="-285750">
              <a:buFont typeface="Wingdings" panose="05000000000000000000" pitchFamily="2" charset="2"/>
              <a:buChar char="§"/>
            </a:pPr>
            <a:r>
              <a:rPr lang="en-US" dirty="0"/>
              <a:t>Scalability and efficiency key driver for implementing security automation</a:t>
            </a:r>
          </a:p>
          <a:p>
            <a:pPr marL="285750" indent="-285750">
              <a:buFont typeface="Wingdings" panose="05000000000000000000" pitchFamily="2" charset="2"/>
              <a:buChar char="§"/>
            </a:pPr>
            <a:r>
              <a:rPr lang="en-US" dirty="0"/>
              <a:t>Majority of tools concerns with code and build review</a:t>
            </a:r>
          </a:p>
          <a:p>
            <a:pPr marL="285750" indent="-285750">
              <a:buFont typeface="Wingdings" panose="05000000000000000000" pitchFamily="2" charset="2"/>
              <a:buChar char="§"/>
            </a:pPr>
            <a:r>
              <a:rPr lang="en-US" dirty="0"/>
              <a:t>Governance related activities are neglected by identified tools</a:t>
            </a:r>
          </a:p>
          <a:p>
            <a:endParaRPr lang="en-US" dirty="0"/>
          </a:p>
          <a:p>
            <a:r>
              <a:rPr lang="en-US" b="1" dirty="0"/>
              <a:t>Challenges of tools</a:t>
            </a:r>
          </a:p>
          <a:p>
            <a:pPr marL="285750" indent="-285750">
              <a:buFont typeface="Wingdings" panose="05000000000000000000" pitchFamily="2" charset="2"/>
              <a:buChar char="§"/>
            </a:pPr>
            <a:r>
              <a:rPr lang="en-US" dirty="0"/>
              <a:t>Emphasis on culture</a:t>
            </a:r>
          </a:p>
          <a:p>
            <a:pPr marL="285750" indent="-285750">
              <a:buFont typeface="Wingdings" panose="05000000000000000000" pitchFamily="2" charset="2"/>
              <a:buChar char="§"/>
            </a:pPr>
            <a:r>
              <a:rPr lang="en-US" dirty="0"/>
              <a:t>Management of tools</a:t>
            </a:r>
          </a:p>
          <a:p>
            <a:endParaRPr lang="en-US" dirty="0"/>
          </a:p>
          <a:p>
            <a:r>
              <a:rPr lang="en-US" b="1" dirty="0"/>
              <a:t>Future research</a:t>
            </a:r>
          </a:p>
          <a:p>
            <a:pPr marL="285750" indent="-285750">
              <a:buFont typeface="Wingdings" panose="05000000000000000000" pitchFamily="2" charset="2"/>
              <a:buChar char="§"/>
            </a:pPr>
            <a:r>
              <a:rPr lang="en-US" dirty="0"/>
              <a:t>Tool-study</a:t>
            </a:r>
          </a:p>
          <a:p>
            <a:pPr marL="285750" indent="-285750">
              <a:buFont typeface="Wingdings" panose="05000000000000000000" pitchFamily="2" charset="2"/>
              <a:buChar char="§"/>
            </a:pPr>
            <a:r>
              <a:rPr lang="en-US" dirty="0"/>
              <a:t>In-depth analysis of cross-tool-integration</a:t>
            </a:r>
          </a:p>
          <a:p>
            <a:pPr marL="285750" indent="-285750">
              <a:buFont typeface="Wingdings" panose="05000000000000000000" pitchFamily="2" charset="2"/>
              <a:buChar char="§"/>
            </a:pPr>
            <a:r>
              <a:rPr lang="en-US" dirty="0"/>
              <a:t>Tools within the IT governance area of different sized firms</a:t>
            </a:r>
          </a:p>
          <a:p>
            <a:pPr marL="285750" indent="-285750">
              <a:buFont typeface="Wingdings" panose="05000000000000000000" pitchFamily="2" charset="2"/>
              <a:buChar char="§"/>
            </a:pPr>
            <a:r>
              <a:rPr lang="en-US" dirty="0"/>
              <a:t>Change of perspective on tools</a:t>
            </a:r>
          </a:p>
          <a:p>
            <a:endParaRPr lang="en-US" dirty="0"/>
          </a:p>
          <a:p>
            <a:endParaRPr lang="en-US" dirty="0"/>
          </a:p>
          <a:p>
            <a:endParaRPr lang="en-US" dirty="0"/>
          </a:p>
        </p:txBody>
      </p:sp>
      <p:sp>
        <p:nvSpPr>
          <p:cNvPr id="3" name="Titel 2">
            <a:extLst>
              <a:ext uri="{FF2B5EF4-FFF2-40B4-BE49-F238E27FC236}">
                <a16:creationId xmlns:a16="http://schemas.microsoft.com/office/drawing/2014/main" id="{9F659ADD-3538-420E-8EE0-1E87B21346CE}"/>
              </a:ext>
            </a:extLst>
          </p:cNvPr>
          <p:cNvSpPr>
            <a:spLocks noGrp="1"/>
          </p:cNvSpPr>
          <p:nvPr>
            <p:ph type="title"/>
          </p:nvPr>
        </p:nvSpPr>
        <p:spPr/>
        <p:txBody>
          <a:bodyPr/>
          <a:lstStyle/>
          <a:p>
            <a:r>
              <a:rPr lang="en-US" dirty="0"/>
              <a:t>Conclusion</a:t>
            </a:r>
          </a:p>
        </p:txBody>
      </p:sp>
      <p:sp>
        <p:nvSpPr>
          <p:cNvPr id="4" name="Datumsplatzhalter 3">
            <a:extLst>
              <a:ext uri="{FF2B5EF4-FFF2-40B4-BE49-F238E27FC236}">
                <a16:creationId xmlns:a16="http://schemas.microsoft.com/office/drawing/2014/main" id="{C4AF3196-D1B5-4D12-9EFB-1725F99DA4BB}"/>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0803C3F-2485-4A6E-B63F-ADD6A1DBBEE2}"/>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15E6DBBC-DF38-4735-834F-1D1D3FE1791B}"/>
              </a:ext>
            </a:extLst>
          </p:cNvPr>
          <p:cNvSpPr>
            <a:spLocks noGrp="1"/>
          </p:cNvSpPr>
          <p:nvPr>
            <p:ph type="sldNum" sz="quarter" idx="12"/>
          </p:nvPr>
        </p:nvSpPr>
        <p:spPr/>
        <p:txBody>
          <a:bodyPr/>
          <a:lstStyle/>
          <a:p>
            <a:pPr>
              <a:defRPr/>
            </a:pPr>
            <a:fld id="{E201E5CB-5EE0-4EA4-87FF-7D8A79A61969}" type="slidenum">
              <a:rPr lang="de-DE" smtClean="0"/>
              <a:pPr>
                <a:defRPr/>
              </a:pPr>
              <a:t>24</a:t>
            </a:fld>
            <a:endParaRPr lang="de-DE" dirty="0"/>
          </a:p>
        </p:txBody>
      </p:sp>
    </p:spTree>
    <p:extLst>
      <p:ext uri="{BB962C8B-B14F-4D97-AF65-F5344CB8AC3E}">
        <p14:creationId xmlns:p14="http://schemas.microsoft.com/office/powerpoint/2010/main" val="4794059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6F18494-F68F-4445-AF07-C05303E6324E}"/>
              </a:ext>
            </a:extLst>
          </p:cNvPr>
          <p:cNvSpPr>
            <a:spLocks noGrp="1"/>
          </p:cNvSpPr>
          <p:nvPr>
            <p:ph idx="1"/>
          </p:nvPr>
        </p:nvSpPr>
        <p:spPr/>
        <p:txBody>
          <a:bodyPr/>
          <a:lstStyle/>
          <a:p>
            <a:pPr marL="285750" indent="-285750">
              <a:buFont typeface="Wingdings" panose="05000000000000000000" pitchFamily="2" charset="2"/>
              <a:buChar char="§"/>
            </a:pPr>
            <a:r>
              <a:rPr lang="en-US" dirty="0"/>
              <a:t>Non-peer-reviewed artifacts</a:t>
            </a:r>
          </a:p>
          <a:p>
            <a:pPr marL="285750" indent="-285750">
              <a:buFont typeface="Wingdings" panose="05000000000000000000" pitchFamily="2" charset="2"/>
              <a:buChar char="§"/>
            </a:pPr>
            <a:r>
              <a:rPr lang="en-US" dirty="0"/>
              <a:t>Google Search Engine results might be biased</a:t>
            </a:r>
          </a:p>
          <a:p>
            <a:pPr marL="285750" indent="-285750">
              <a:buFont typeface="Wingdings" panose="05000000000000000000" pitchFamily="2" charset="2"/>
              <a:buChar char="§"/>
            </a:pPr>
            <a:r>
              <a:rPr lang="en-US" dirty="0"/>
              <a:t>Dependency between artifacts</a:t>
            </a:r>
          </a:p>
          <a:p>
            <a:pPr marL="285750" indent="-285750">
              <a:buFont typeface="Wingdings" panose="05000000000000000000" pitchFamily="2" charset="2"/>
              <a:buChar char="§"/>
            </a:pPr>
            <a:r>
              <a:rPr lang="en-US" dirty="0"/>
              <a:t>Sample size</a:t>
            </a:r>
          </a:p>
          <a:p>
            <a:pPr marL="285750" indent="-285750">
              <a:buFont typeface="Wingdings" panose="05000000000000000000" pitchFamily="2" charset="2"/>
              <a:buChar char="§"/>
            </a:pPr>
            <a:r>
              <a:rPr lang="en-US" dirty="0"/>
              <a:t>No practical implementation of all tools</a:t>
            </a:r>
          </a:p>
          <a:p>
            <a:pPr marL="285750" indent="-285750">
              <a:buFont typeface="Wingdings" panose="05000000000000000000" pitchFamily="2" charset="2"/>
              <a:buChar char="§"/>
            </a:pPr>
            <a:endParaRPr lang="en-US" dirty="0"/>
          </a:p>
        </p:txBody>
      </p:sp>
      <p:sp>
        <p:nvSpPr>
          <p:cNvPr id="3" name="Titel 2">
            <a:extLst>
              <a:ext uri="{FF2B5EF4-FFF2-40B4-BE49-F238E27FC236}">
                <a16:creationId xmlns:a16="http://schemas.microsoft.com/office/drawing/2014/main" id="{B8E33A72-AB61-46DE-A548-61166A72349E}"/>
              </a:ext>
            </a:extLst>
          </p:cNvPr>
          <p:cNvSpPr>
            <a:spLocks noGrp="1"/>
          </p:cNvSpPr>
          <p:nvPr>
            <p:ph type="title"/>
          </p:nvPr>
        </p:nvSpPr>
        <p:spPr/>
        <p:txBody>
          <a:bodyPr/>
          <a:lstStyle/>
          <a:p>
            <a:r>
              <a:rPr lang="en-US" dirty="0"/>
              <a:t>Limitations</a:t>
            </a:r>
          </a:p>
        </p:txBody>
      </p:sp>
      <p:sp>
        <p:nvSpPr>
          <p:cNvPr id="4" name="Datumsplatzhalter 3">
            <a:extLst>
              <a:ext uri="{FF2B5EF4-FFF2-40B4-BE49-F238E27FC236}">
                <a16:creationId xmlns:a16="http://schemas.microsoft.com/office/drawing/2014/main" id="{7BB329D2-45FE-410B-AA07-E2D18A613530}"/>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BAA3A7DE-D082-4337-94E4-5B8339F8FC99}"/>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380DE15B-9A00-4382-9C72-C1BF9DC02F05}"/>
              </a:ext>
            </a:extLst>
          </p:cNvPr>
          <p:cNvSpPr>
            <a:spLocks noGrp="1"/>
          </p:cNvSpPr>
          <p:nvPr>
            <p:ph type="sldNum" sz="quarter" idx="12"/>
          </p:nvPr>
        </p:nvSpPr>
        <p:spPr/>
        <p:txBody>
          <a:bodyPr/>
          <a:lstStyle/>
          <a:p>
            <a:pPr>
              <a:defRPr/>
            </a:pPr>
            <a:fld id="{E201E5CB-5EE0-4EA4-87FF-7D8A79A61969}" type="slidenum">
              <a:rPr lang="de-DE" smtClean="0"/>
              <a:pPr>
                <a:defRPr/>
              </a:pPr>
              <a:t>25</a:t>
            </a:fld>
            <a:endParaRPr lang="de-DE" dirty="0"/>
          </a:p>
        </p:txBody>
      </p:sp>
    </p:spTree>
    <p:extLst>
      <p:ext uri="{BB962C8B-B14F-4D97-AF65-F5344CB8AC3E}">
        <p14:creationId xmlns:p14="http://schemas.microsoft.com/office/powerpoint/2010/main" val="2770909248"/>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EB750E-54AB-4A93-AA13-D7FF57BF8E76}"/>
              </a:ext>
            </a:extLst>
          </p:cNvPr>
          <p:cNvSpPr>
            <a:spLocks noGrp="1"/>
          </p:cNvSpPr>
          <p:nvPr>
            <p:ph type="title"/>
          </p:nvPr>
        </p:nvSpPr>
        <p:spPr/>
        <p:txBody>
          <a:bodyPr/>
          <a:lstStyle/>
          <a:p>
            <a:r>
              <a:rPr lang="en-US" dirty="0"/>
              <a:t>Limitations (cont’d)</a:t>
            </a:r>
          </a:p>
        </p:txBody>
      </p:sp>
      <p:sp>
        <p:nvSpPr>
          <p:cNvPr id="9" name="Inhaltsplatzhalter 8">
            <a:extLst>
              <a:ext uri="{FF2B5EF4-FFF2-40B4-BE49-F238E27FC236}">
                <a16:creationId xmlns:a16="http://schemas.microsoft.com/office/drawing/2014/main" id="{340417F4-1853-4F5B-B74F-EB2C165ACCDB}"/>
              </a:ext>
            </a:extLst>
          </p:cNvPr>
          <p:cNvSpPr>
            <a:spLocks noGrp="1"/>
          </p:cNvSpPr>
          <p:nvPr>
            <p:ph idx="1"/>
          </p:nvPr>
        </p:nvSpPr>
        <p:spPr>
          <a:xfrm>
            <a:off x="334434" y="980728"/>
            <a:ext cx="11523133" cy="5275951"/>
          </a:xfrm>
        </p:spPr>
        <p:txBody>
          <a:bodyPr/>
          <a:lstStyle/>
          <a:p>
            <a:pPr marL="0" indent="0"/>
            <a:r>
              <a:rPr lang="en-US" b="1" dirty="0"/>
              <a:t>Utilization of security tools assume an established security-aware culture and knowledge</a:t>
            </a:r>
          </a:p>
          <a:p>
            <a:pPr marL="285750" indent="-285750">
              <a:buFont typeface="Wingdings" panose="05000000000000000000" pitchFamily="2" charset="2"/>
              <a:buChar char="§"/>
            </a:pPr>
            <a:r>
              <a:rPr lang="en-US" dirty="0"/>
              <a:t>Wide range of skills required</a:t>
            </a:r>
          </a:p>
          <a:p>
            <a:pPr marL="285750" indent="-285750">
              <a:buFont typeface="Wingdings" panose="05000000000000000000" pitchFamily="2" charset="2"/>
              <a:buChar char="§"/>
            </a:pPr>
            <a:r>
              <a:rPr lang="en-US" dirty="0"/>
              <a:t>Integration of new tools</a:t>
            </a:r>
          </a:p>
          <a:p>
            <a:pPr marL="642937" lvl="1" indent="-285750"/>
            <a:r>
              <a:rPr lang="en-US" dirty="0"/>
              <a:t>Conflict with legacy systems</a:t>
            </a:r>
          </a:p>
          <a:p>
            <a:pPr marL="642937" lvl="1" indent="-285750"/>
            <a:r>
              <a:rPr lang="en-US" dirty="0"/>
              <a:t>Conflict with an established mindset [7]</a:t>
            </a:r>
          </a:p>
          <a:p>
            <a:pPr marL="285750" indent="-285750">
              <a:buFont typeface="Wingdings" panose="05000000000000000000" pitchFamily="2" charset="2"/>
              <a:buChar char="§"/>
            </a:pPr>
            <a:r>
              <a:rPr lang="en-US" dirty="0"/>
              <a:t>Faded boundaries between the security team and developers [8]</a:t>
            </a:r>
          </a:p>
          <a:p>
            <a:pPr marL="285750" indent="-285750">
              <a:buFont typeface="Wingdings" panose="05000000000000000000" pitchFamily="2" charset="2"/>
              <a:buChar char="§"/>
            </a:pPr>
            <a:r>
              <a:rPr lang="en-US" dirty="0"/>
              <a:t>Additional cost</a:t>
            </a:r>
          </a:p>
          <a:p>
            <a:pPr marL="642937" lvl="1" indent="-285750"/>
            <a:r>
              <a:rPr lang="en-US" dirty="0"/>
              <a:t>Need for additional education and improved culture </a:t>
            </a:r>
          </a:p>
          <a:p>
            <a:pPr marL="642937" lvl="1" indent="-285750"/>
            <a:r>
              <a:rPr lang="en-US" dirty="0"/>
              <a:t>Acquiring new tools and technologies</a:t>
            </a:r>
          </a:p>
          <a:p>
            <a:pPr marL="285750" indent="-285750">
              <a:buFont typeface="Wingdings" panose="05000000000000000000" pitchFamily="2" charset="2"/>
              <a:buChar char="§"/>
            </a:pPr>
            <a:r>
              <a:rPr lang="en-US" dirty="0"/>
              <a:t>Cross-team cooperation necessary [1]</a:t>
            </a:r>
          </a:p>
          <a:p>
            <a:pPr marL="285750" indent="-285750">
              <a:buFont typeface="Wingdings" panose="05000000000000000000" pitchFamily="2" charset="2"/>
              <a:buChar char="§"/>
            </a:pPr>
            <a:r>
              <a:rPr lang="en-US" dirty="0"/>
              <a:t>Isolated tools to solve specific problems [11] </a:t>
            </a:r>
            <a:br>
              <a:rPr lang="en-US" dirty="0"/>
            </a:br>
            <a:r>
              <a:rPr lang="en-US" dirty="0">
                <a:sym typeface="Wingdings" panose="05000000000000000000" pitchFamily="2" charset="2"/>
              </a:rPr>
              <a:t></a:t>
            </a:r>
            <a:r>
              <a:rPr lang="en-US" dirty="0"/>
              <a:t> We also look into centralized solutions</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endParaRPr lang="en-US" dirty="0"/>
          </a:p>
        </p:txBody>
      </p:sp>
      <p:sp>
        <p:nvSpPr>
          <p:cNvPr id="4" name="Datumsplatzhalter 3">
            <a:extLst>
              <a:ext uri="{FF2B5EF4-FFF2-40B4-BE49-F238E27FC236}">
                <a16:creationId xmlns:a16="http://schemas.microsoft.com/office/drawing/2014/main" id="{07DB9433-3534-40DC-89EC-50A904E946E9}"/>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08FD7FE3-D654-4D0E-BDF0-BA6CB51447C7}"/>
              </a:ext>
            </a:extLst>
          </p:cNvPr>
          <p:cNvSpPr>
            <a:spLocks noGrp="1"/>
          </p:cNvSpPr>
          <p:nvPr>
            <p:ph type="ftr" sz="quarter" idx="11"/>
          </p:nvPr>
        </p:nvSpPr>
        <p:spPr/>
        <p:txBody>
          <a:bodyPr/>
          <a:lstStyle/>
          <a:p>
            <a:pPr>
              <a:defRPr/>
            </a:pPr>
            <a:r>
              <a:rPr lang="en-US" dirty="0"/>
              <a:t>John Nguyen (TUM)</a:t>
            </a:r>
            <a:endParaRPr lang="de-DE" dirty="0"/>
          </a:p>
        </p:txBody>
      </p:sp>
      <p:sp>
        <p:nvSpPr>
          <p:cNvPr id="6" name="Foliennummernplatzhalter 5">
            <a:extLst>
              <a:ext uri="{FF2B5EF4-FFF2-40B4-BE49-F238E27FC236}">
                <a16:creationId xmlns:a16="http://schemas.microsoft.com/office/drawing/2014/main" id="{A83E6612-7EE2-4B8F-9B67-350519C00C03}"/>
              </a:ext>
            </a:extLst>
          </p:cNvPr>
          <p:cNvSpPr>
            <a:spLocks noGrp="1"/>
          </p:cNvSpPr>
          <p:nvPr>
            <p:ph type="sldNum" sz="quarter" idx="12"/>
          </p:nvPr>
        </p:nvSpPr>
        <p:spPr/>
        <p:txBody>
          <a:bodyPr/>
          <a:lstStyle/>
          <a:p>
            <a:pPr>
              <a:defRPr/>
            </a:pPr>
            <a:fld id="{05BC9FAB-BDC1-47C0-A8BB-6E12A8205D33}" type="slidenum">
              <a:rPr lang="de-DE" smtClean="0"/>
              <a:pPr>
                <a:defRPr/>
              </a:pPr>
              <a:t>26</a:t>
            </a:fld>
            <a:endParaRPr lang="de-DE" dirty="0"/>
          </a:p>
        </p:txBody>
      </p:sp>
      <p:sp>
        <p:nvSpPr>
          <p:cNvPr id="7" name="Textplatzhalter 6">
            <a:extLst>
              <a:ext uri="{FF2B5EF4-FFF2-40B4-BE49-F238E27FC236}">
                <a16:creationId xmlns:a16="http://schemas.microsoft.com/office/drawing/2014/main" id="{261B1047-1522-451D-B964-9345335839ED}"/>
              </a:ext>
            </a:extLst>
          </p:cNvPr>
          <p:cNvSpPr>
            <a:spLocks noGrp="1"/>
          </p:cNvSpPr>
          <p:nvPr>
            <p:ph type="body" sz="quarter" idx="13"/>
          </p:nvPr>
        </p:nvSpPr>
        <p:spPr/>
        <p:txBody>
          <a:bodyPr/>
          <a:lstStyle/>
          <a:p>
            <a:r>
              <a:rPr lang="en-US" dirty="0"/>
              <a:t>Security and privacy automation is not a silver bullet</a:t>
            </a:r>
          </a:p>
        </p:txBody>
      </p:sp>
      <p:sp>
        <p:nvSpPr>
          <p:cNvPr id="12" name="Textfeld 11">
            <a:extLst>
              <a:ext uri="{FF2B5EF4-FFF2-40B4-BE49-F238E27FC236}">
                <a16:creationId xmlns:a16="http://schemas.microsoft.com/office/drawing/2014/main" id="{B06C8983-B676-4911-A6E3-A4DD857E9837}"/>
              </a:ext>
            </a:extLst>
          </p:cNvPr>
          <p:cNvSpPr txBox="1"/>
          <p:nvPr/>
        </p:nvSpPr>
        <p:spPr>
          <a:xfrm>
            <a:off x="6816095" y="6259759"/>
            <a:ext cx="5039942"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700" dirty="0">
                <a:effectLst/>
              </a:rPr>
              <a:t>Based on Tomas, N., Li, J., &amp; Huang, H. (2019). An Empirical Study on Culture, Automation, Measurement, and Sharing of DevSecOps. </a:t>
            </a:r>
            <a:r>
              <a:rPr lang="en-US" sz="700" i="1" dirty="0">
                <a:effectLst/>
              </a:rPr>
              <a:t>2019 International Conference on Cyber Security and Protection of Digital Services (Cyber Security)</a:t>
            </a:r>
            <a:r>
              <a:rPr lang="en-US" sz="700" dirty="0">
                <a:effectLst/>
              </a:rPr>
              <a:t>, 1–8.</a:t>
            </a:r>
            <a:endParaRPr lang="en-US" sz="700" dirty="0">
              <a:latin typeface="Arial" pitchFamily="34" charset="0"/>
            </a:endParaRPr>
          </a:p>
        </p:txBody>
      </p:sp>
      <p:graphicFrame>
        <p:nvGraphicFramePr>
          <p:cNvPr id="3" name="Diagramm 2">
            <a:extLst>
              <a:ext uri="{FF2B5EF4-FFF2-40B4-BE49-F238E27FC236}">
                <a16:creationId xmlns:a16="http://schemas.microsoft.com/office/drawing/2014/main" id="{9BAD1429-E461-42A9-881A-F0F9A0D759F6}"/>
              </a:ext>
            </a:extLst>
          </p:cNvPr>
          <p:cNvGraphicFramePr/>
          <p:nvPr>
            <p:extLst>
              <p:ext uri="{D42A27DB-BD31-4B8C-83A1-F6EECF244321}">
                <p14:modId xmlns:p14="http://schemas.microsoft.com/office/powerpoint/2010/main" val="1688676099"/>
              </p:ext>
            </p:extLst>
          </p:nvPr>
        </p:nvGraphicFramePr>
        <p:xfrm>
          <a:off x="7014525" y="4096329"/>
          <a:ext cx="2983880" cy="21332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1" name="Gruppieren 20">
            <a:extLst>
              <a:ext uri="{FF2B5EF4-FFF2-40B4-BE49-F238E27FC236}">
                <a16:creationId xmlns:a16="http://schemas.microsoft.com/office/drawing/2014/main" id="{AE920DE9-964F-4ED9-9E8A-1AC28C4A2106}"/>
              </a:ext>
            </a:extLst>
          </p:cNvPr>
          <p:cNvGrpSpPr/>
          <p:nvPr/>
        </p:nvGrpSpPr>
        <p:grpSpPr>
          <a:xfrm>
            <a:off x="10155139" y="4052425"/>
            <a:ext cx="432048" cy="2190510"/>
            <a:chOff x="10848528" y="3851496"/>
            <a:chExt cx="432048" cy="2190510"/>
          </a:xfrm>
        </p:grpSpPr>
        <p:cxnSp>
          <p:nvCxnSpPr>
            <p:cNvPr id="14" name="Gerader Verbinder 13">
              <a:extLst>
                <a:ext uri="{FF2B5EF4-FFF2-40B4-BE49-F238E27FC236}">
                  <a16:creationId xmlns:a16="http://schemas.microsoft.com/office/drawing/2014/main" id="{FFE06AE5-D5AB-4844-BE35-130E51A20105}"/>
                </a:ext>
              </a:extLst>
            </p:cNvPr>
            <p:cNvCxnSpPr>
              <a:cxnSpLocks/>
            </p:cNvCxnSpPr>
            <p:nvPr/>
          </p:nvCxnSpPr>
          <p:spPr bwMode="auto">
            <a:xfrm flipH="1">
              <a:off x="10848528" y="3851496"/>
              <a:ext cx="432048" cy="0"/>
            </a:xfrm>
            <a:prstGeom prst="line">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16" name="Gerader Verbinder 15">
              <a:extLst>
                <a:ext uri="{FF2B5EF4-FFF2-40B4-BE49-F238E27FC236}">
                  <a16:creationId xmlns:a16="http://schemas.microsoft.com/office/drawing/2014/main" id="{130FE7BC-4398-4A22-9CA5-F1731B64FAB0}"/>
                </a:ext>
              </a:extLst>
            </p:cNvPr>
            <p:cNvCxnSpPr>
              <a:cxnSpLocks/>
            </p:cNvCxnSpPr>
            <p:nvPr/>
          </p:nvCxnSpPr>
          <p:spPr bwMode="auto">
            <a:xfrm flipH="1">
              <a:off x="10848528" y="6042006"/>
              <a:ext cx="432048" cy="0"/>
            </a:xfrm>
            <a:prstGeom prst="line">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8" name="Gerader Verbinder 7">
              <a:extLst>
                <a:ext uri="{FF2B5EF4-FFF2-40B4-BE49-F238E27FC236}">
                  <a16:creationId xmlns:a16="http://schemas.microsoft.com/office/drawing/2014/main" id="{B3C28892-C01E-4A76-B87D-A7060D2103B4}"/>
                </a:ext>
              </a:extLst>
            </p:cNvPr>
            <p:cNvCxnSpPr>
              <a:cxnSpLocks/>
            </p:cNvCxnSpPr>
            <p:nvPr/>
          </p:nvCxnSpPr>
          <p:spPr bwMode="auto">
            <a:xfrm>
              <a:off x="11280576" y="3851496"/>
              <a:ext cx="0" cy="219051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grpSp>
      <p:sp>
        <p:nvSpPr>
          <p:cNvPr id="19" name="Textfeld 18">
            <a:extLst>
              <a:ext uri="{FF2B5EF4-FFF2-40B4-BE49-F238E27FC236}">
                <a16:creationId xmlns:a16="http://schemas.microsoft.com/office/drawing/2014/main" id="{EB6CA804-D89A-4BF2-9413-EF9B8F229A72}"/>
              </a:ext>
            </a:extLst>
          </p:cNvPr>
          <p:cNvSpPr txBox="1"/>
          <p:nvPr/>
        </p:nvSpPr>
        <p:spPr>
          <a:xfrm>
            <a:off x="10686933" y="4885964"/>
            <a:ext cx="1156665" cy="55399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000" dirty="0">
                <a:latin typeface="Arial" pitchFamily="34" charset="0"/>
              </a:rPr>
              <a:t>Continuously tracking security measurements</a:t>
            </a:r>
          </a:p>
        </p:txBody>
      </p:sp>
    </p:spTree>
    <p:extLst>
      <p:ext uri="{BB962C8B-B14F-4D97-AF65-F5344CB8AC3E}">
        <p14:creationId xmlns:p14="http://schemas.microsoft.com/office/powerpoint/2010/main" val="73474675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6021288"/>
            <a:ext cx="12192000" cy="360463"/>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normAutofit fontScale="92500" lnSpcReduction="10000"/>
          </a:bodyPr>
          <a:lstStyle/>
          <a:p>
            <a:pPr marL="98425" lvl="1" indent="0">
              <a:lnSpc>
                <a:spcPct val="150000"/>
              </a:lnSpc>
              <a:buNone/>
            </a:pPr>
            <a:r>
              <a:rPr lang="en-US" b="1" dirty="0"/>
              <a:t>Motivation and background</a:t>
            </a:r>
          </a:p>
          <a:p>
            <a:pPr marL="98425" lvl="1" indent="0">
              <a:lnSpc>
                <a:spcPct val="150000"/>
              </a:lnSpc>
              <a:buNone/>
            </a:pPr>
            <a:r>
              <a:rPr lang="en-US" b="1" dirty="0"/>
              <a:t>Research goal and methodology</a:t>
            </a:r>
          </a:p>
          <a:p>
            <a:pPr marL="708025" lvl="2" indent="-342900">
              <a:lnSpc>
                <a:spcPct val="150000"/>
              </a:lnSpc>
            </a:pPr>
            <a:r>
              <a:rPr lang="en-US" dirty="0"/>
              <a:t>Methodology</a:t>
            </a:r>
          </a:p>
          <a:p>
            <a:pPr marL="708025" lvl="2" indent="-342900">
              <a:lnSpc>
                <a:spcPct val="150000"/>
              </a:lnSpc>
            </a:pPr>
            <a:r>
              <a:rPr lang="en-US" dirty="0"/>
              <a:t>Research questions</a:t>
            </a:r>
          </a:p>
          <a:p>
            <a:pPr marL="708025" lvl="2" indent="-342900">
              <a:lnSpc>
                <a:spcPct val="150000"/>
              </a:lnSpc>
            </a:pPr>
            <a:r>
              <a:rPr lang="en-US" dirty="0"/>
              <a:t>Search strategy</a:t>
            </a:r>
          </a:p>
          <a:p>
            <a:pPr marL="98425" lvl="1" indent="0">
              <a:lnSpc>
                <a:spcPct val="150000"/>
              </a:lnSpc>
              <a:buNone/>
            </a:pPr>
            <a:r>
              <a:rPr lang="en-US" b="1" dirty="0"/>
              <a:t>Results</a:t>
            </a:r>
          </a:p>
          <a:p>
            <a:pPr lvl="2">
              <a:lnSpc>
                <a:spcPct val="150000"/>
              </a:lnSpc>
            </a:pPr>
            <a:r>
              <a:rPr lang="en-US" dirty="0"/>
              <a:t>Key drivers for security automation tools</a:t>
            </a:r>
          </a:p>
          <a:p>
            <a:pPr lvl="2">
              <a:lnSpc>
                <a:spcPct val="150000"/>
              </a:lnSpc>
            </a:pPr>
            <a:r>
              <a:rPr lang="en-US" dirty="0"/>
              <a:t>Tool classification</a:t>
            </a:r>
          </a:p>
          <a:p>
            <a:pPr lvl="2">
              <a:lnSpc>
                <a:spcPct val="150000"/>
              </a:lnSpc>
            </a:pPr>
            <a:r>
              <a:rPr lang="en-US" dirty="0"/>
              <a:t>Mapping of tools with security activities</a:t>
            </a:r>
          </a:p>
          <a:p>
            <a:pPr marL="98425" lvl="1" indent="0">
              <a:lnSpc>
                <a:spcPct val="150000"/>
              </a:lnSpc>
              <a:buNone/>
            </a:pPr>
            <a:r>
              <a:rPr lang="en-US" b="1" dirty="0"/>
              <a:t>Summary</a:t>
            </a:r>
          </a:p>
          <a:p>
            <a:pPr lvl="2">
              <a:lnSpc>
                <a:spcPct val="150000"/>
              </a:lnSpc>
            </a:pPr>
            <a:r>
              <a:rPr lang="en-US" dirty="0"/>
              <a:t>Conclusion</a:t>
            </a:r>
          </a:p>
          <a:p>
            <a:pPr lvl="2">
              <a:lnSpc>
                <a:spcPct val="150000"/>
              </a:lnSpc>
            </a:pPr>
            <a:r>
              <a:rPr lang="en-US" dirty="0"/>
              <a:t>Limitations </a:t>
            </a:r>
          </a:p>
          <a:p>
            <a:pPr marL="98425" lvl="1" indent="0">
              <a:lnSpc>
                <a:spcPct val="150000"/>
              </a:lnSpc>
              <a:buNone/>
            </a:pPr>
            <a:r>
              <a:rPr lang="en-US" b="1" dirty="0"/>
              <a:t>Bibliography</a:t>
            </a:r>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pPr>
              <a:defRPr/>
            </a:pPr>
            <a:r>
              <a:rPr lang="en-US" dirty="0"/>
              <a:t>John Nguyen (TUM)</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27</a:t>
            </a:fld>
            <a:endParaRPr lang="de-DE" dirty="0"/>
          </a:p>
        </p:txBody>
      </p:sp>
    </p:spTree>
    <p:extLst>
      <p:ext uri="{BB962C8B-B14F-4D97-AF65-F5344CB8AC3E}">
        <p14:creationId xmlns:p14="http://schemas.microsoft.com/office/powerpoint/2010/main" val="416106768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6F0B7F-FD57-4932-8CF5-DAD9A9561B18}"/>
              </a:ext>
            </a:extLst>
          </p:cNvPr>
          <p:cNvSpPr>
            <a:spLocks noGrp="1"/>
          </p:cNvSpPr>
          <p:nvPr>
            <p:ph type="title"/>
          </p:nvPr>
        </p:nvSpPr>
        <p:spPr/>
        <p:txBody>
          <a:bodyPr/>
          <a:lstStyle/>
          <a:p>
            <a:r>
              <a:rPr lang="en-US" dirty="0"/>
              <a:t>Bibliography</a:t>
            </a:r>
          </a:p>
        </p:txBody>
      </p:sp>
      <p:sp>
        <p:nvSpPr>
          <p:cNvPr id="3" name="Inhaltsplatzhalter 2">
            <a:extLst>
              <a:ext uri="{FF2B5EF4-FFF2-40B4-BE49-F238E27FC236}">
                <a16:creationId xmlns:a16="http://schemas.microsoft.com/office/drawing/2014/main" id="{54BE3A29-0574-4477-A64C-C83A871A5BF7}"/>
              </a:ext>
            </a:extLst>
          </p:cNvPr>
          <p:cNvSpPr>
            <a:spLocks noGrp="1"/>
          </p:cNvSpPr>
          <p:nvPr>
            <p:ph idx="1"/>
          </p:nvPr>
        </p:nvSpPr>
        <p:spPr/>
        <p:txBody>
          <a:bodyPr>
            <a:normAutofit fontScale="77500" lnSpcReduction="20000"/>
          </a:bodyPr>
          <a:lstStyle/>
          <a:p>
            <a:pPr marL="0" indent="0"/>
            <a:r>
              <a:rPr lang="en-US" dirty="0"/>
              <a:t>[1] </a:t>
            </a:r>
            <a:r>
              <a:rPr lang="en-US" dirty="0" err="1"/>
              <a:t>Myrbakken</a:t>
            </a:r>
            <a:r>
              <a:rPr lang="en-US" dirty="0"/>
              <a:t>, H., &amp; </a:t>
            </a:r>
            <a:r>
              <a:rPr lang="en-US" dirty="0" err="1"/>
              <a:t>Colomo</a:t>
            </a:r>
            <a:r>
              <a:rPr lang="en-US" dirty="0"/>
              <a:t>-Palacios, R. (2017). </a:t>
            </a:r>
            <a:r>
              <a:rPr lang="en-US" i="1" dirty="0"/>
              <a:t>DevSecOps: A Multivocal Literature Review</a:t>
            </a:r>
            <a:r>
              <a:rPr lang="en-US" dirty="0"/>
              <a:t>. </a:t>
            </a:r>
            <a:r>
              <a:rPr lang="en-US" dirty="0">
                <a:hlinkClick r:id="rId2"/>
              </a:rPr>
              <a:t>https://doi.org/10.1007/978-3-319-67383-7_2</a:t>
            </a:r>
            <a:endParaRPr lang="en-US" dirty="0"/>
          </a:p>
          <a:p>
            <a:pPr marL="0" indent="0"/>
            <a:r>
              <a:rPr lang="en-US" dirty="0"/>
              <a:t>[2] </a:t>
            </a:r>
            <a:r>
              <a:rPr lang="en-US" dirty="0">
                <a:effectLst/>
              </a:rPr>
              <a:t>Phil, G. D. (2017). Compliance at Velocity within a DevOps Environment. In </a:t>
            </a:r>
            <a:r>
              <a:rPr lang="en-US" i="1" dirty="0">
                <a:effectLst/>
              </a:rPr>
              <a:t>Muhammad Zaid Abrahams</a:t>
            </a:r>
            <a:r>
              <a:rPr lang="en-US" dirty="0">
                <a:effectLst/>
              </a:rPr>
              <a:t>. University of Johannesburg.</a:t>
            </a:r>
            <a:endParaRPr lang="en-US" dirty="0"/>
          </a:p>
          <a:p>
            <a:pPr marL="0" indent="0"/>
            <a:r>
              <a:rPr lang="en-US" dirty="0"/>
              <a:t>[3] Ahmed, A. M. (2019). </a:t>
            </a:r>
            <a:r>
              <a:rPr lang="en-US" i="1" dirty="0"/>
              <a:t>DevSecOps : Enabling Security by Design in Rapid Software Development</a:t>
            </a:r>
            <a:r>
              <a:rPr lang="en-US" dirty="0"/>
              <a:t>.</a:t>
            </a:r>
          </a:p>
          <a:p>
            <a:pPr marL="0" indent="0"/>
            <a:r>
              <a:rPr lang="en-US" dirty="0"/>
              <a:t>[4] </a:t>
            </a:r>
            <a:r>
              <a:rPr lang="en-US" dirty="0" err="1"/>
              <a:t>Uludag</a:t>
            </a:r>
            <a:r>
              <a:rPr lang="en-US" dirty="0"/>
              <a:t>, Ö., Kleehaus, M., </a:t>
            </a:r>
            <a:r>
              <a:rPr lang="en-US" dirty="0" err="1"/>
              <a:t>Caprano</a:t>
            </a:r>
            <a:r>
              <a:rPr lang="en-US" dirty="0"/>
              <a:t>, C., &amp; </a:t>
            </a:r>
            <a:r>
              <a:rPr lang="en-US" dirty="0" err="1"/>
              <a:t>Matthes</a:t>
            </a:r>
            <a:r>
              <a:rPr lang="en-US" dirty="0"/>
              <a:t>, F. (2018). Identifying and structuring challenges in large-scale agile development based on a structured literature review. </a:t>
            </a:r>
            <a:r>
              <a:rPr lang="en-US" i="1" dirty="0"/>
              <a:t>Proceedings - 2018 IEEE 22nd International Enterprise Distributed Object Computing Conference, EDOC 2018</a:t>
            </a:r>
            <a:r>
              <a:rPr lang="en-US" dirty="0"/>
              <a:t>, 191–197. </a:t>
            </a:r>
            <a:r>
              <a:rPr lang="en-US" dirty="0">
                <a:hlinkClick r:id="rId3"/>
              </a:rPr>
              <a:t>https://doi.org/10.1109/EDOC.2018.00032</a:t>
            </a:r>
            <a:endParaRPr lang="en-US" dirty="0"/>
          </a:p>
          <a:p>
            <a:pPr marL="0" indent="0"/>
            <a:r>
              <a:rPr lang="en-US" sz="1800" dirty="0">
                <a:solidFill>
                  <a:schemeClr val="tx1"/>
                </a:solidFill>
                <a:effectLst/>
              </a:rPr>
              <a:t>[5] </a:t>
            </a:r>
            <a:r>
              <a:rPr lang="en-US" sz="1800" dirty="0" err="1">
                <a:solidFill>
                  <a:schemeClr val="tx1"/>
                </a:solidFill>
                <a:effectLst/>
              </a:rPr>
              <a:t>Filkins</a:t>
            </a:r>
            <a:r>
              <a:rPr lang="en-US" sz="1800" dirty="0">
                <a:solidFill>
                  <a:schemeClr val="tx1"/>
                </a:solidFill>
                <a:effectLst/>
              </a:rPr>
              <a:t>, B., Bird, </a:t>
            </a:r>
            <a:r>
              <a:rPr lang="en-US" sz="1800" dirty="0">
                <a:solidFill>
                  <a:schemeClr val="tx1"/>
                </a:solidFill>
              </a:rPr>
              <a:t>J</a:t>
            </a:r>
            <a:r>
              <a:rPr lang="en-US" sz="1800" dirty="0">
                <a:solidFill>
                  <a:schemeClr val="tx1"/>
                </a:solidFill>
                <a:effectLst/>
              </a:rPr>
              <a:t>., &amp; Kim, </a:t>
            </a:r>
            <a:r>
              <a:rPr lang="en-US" sz="1800" dirty="0">
                <a:solidFill>
                  <a:schemeClr val="tx1"/>
                </a:solidFill>
              </a:rPr>
              <a:t>F</a:t>
            </a:r>
            <a:r>
              <a:rPr lang="en-US" sz="1800" dirty="0">
                <a:solidFill>
                  <a:schemeClr val="tx1"/>
                </a:solidFill>
                <a:effectLst/>
              </a:rPr>
              <a:t>. (2014). Survey on Application Security Programs and Practices. SANS Technology Institute</a:t>
            </a:r>
            <a:r>
              <a:rPr lang="en-US" sz="1800" dirty="0">
                <a:solidFill>
                  <a:schemeClr val="tx1"/>
                </a:solidFill>
              </a:rPr>
              <a:t>.</a:t>
            </a:r>
            <a:endParaRPr lang="en-US" dirty="0"/>
          </a:p>
          <a:p>
            <a:pPr marL="0" indent="0"/>
            <a:r>
              <a:rPr lang="en-US" dirty="0">
                <a:effectLst/>
              </a:rPr>
              <a:t>[</a:t>
            </a:r>
            <a:r>
              <a:rPr lang="en-US" dirty="0"/>
              <a:t>6</a:t>
            </a:r>
            <a:r>
              <a:rPr lang="en-US" dirty="0">
                <a:effectLst/>
              </a:rPr>
              <a:t>] A. Koskinen, “DEVSECOPS: BUILDING SECURITY INTO THE CORE OF DEVOPS,” University of </a:t>
            </a:r>
            <a:r>
              <a:rPr lang="en-US" dirty="0" err="1">
                <a:effectLst/>
              </a:rPr>
              <a:t>Jyväskylä</a:t>
            </a:r>
            <a:r>
              <a:rPr lang="en-US" dirty="0">
                <a:effectLst/>
              </a:rPr>
              <a:t>, 2019.</a:t>
            </a:r>
            <a:endParaRPr lang="en-US" dirty="0"/>
          </a:p>
          <a:p>
            <a:pPr marL="0" indent="0"/>
            <a:r>
              <a:rPr lang="en-US" dirty="0"/>
              <a:t>[7] Meera Rao. (2018). The challenges of shifting to DevSecOps. </a:t>
            </a:r>
            <a:r>
              <a:rPr lang="en-US" dirty="0">
                <a:hlinkClick r:id="rId4"/>
              </a:rPr>
              <a:t>https://www.itproportal.com/features/the-challenges-of-shifting-to-devsecops/</a:t>
            </a:r>
            <a:endParaRPr lang="en-US" dirty="0"/>
          </a:p>
          <a:p>
            <a:pPr marL="0" indent="0"/>
            <a:r>
              <a:rPr lang="en-US" dirty="0"/>
              <a:t>[8] Isaac Eldridge. (2018). </a:t>
            </a:r>
            <a:r>
              <a:rPr lang="en-US" dirty="0" err="1"/>
              <a:t>SecDevOps</a:t>
            </a:r>
            <a:r>
              <a:rPr lang="en-US" dirty="0"/>
              <a:t>: Injecting Security Into DevOps Processes. Retrieved June 6. 2020, from </a:t>
            </a:r>
            <a:r>
              <a:rPr lang="en-US" dirty="0">
                <a:hlinkClick r:id="rId5"/>
              </a:rPr>
              <a:t>https://blog.newrelic.com/technology/what-is-secdevops/</a:t>
            </a:r>
            <a:endParaRPr lang="en-US" dirty="0"/>
          </a:p>
          <a:p>
            <a:pPr marL="0" indent="0"/>
            <a:r>
              <a:rPr lang="en-US" dirty="0"/>
              <a:t>[9]</a:t>
            </a:r>
            <a:r>
              <a:rPr lang="en-US" dirty="0">
                <a:effectLst/>
              </a:rPr>
              <a:t> Center, N. J. S. (2010). Error cost escalation through the project life cycle. </a:t>
            </a:r>
            <a:r>
              <a:rPr lang="en-US" i="1" dirty="0">
                <a:effectLst/>
              </a:rPr>
              <a:t>Source of Acquisition NASA Johnson Space Center</a:t>
            </a:r>
            <a:r>
              <a:rPr lang="en-US" dirty="0">
                <a:effectLst/>
              </a:rPr>
              <a:t>.</a:t>
            </a:r>
          </a:p>
          <a:p>
            <a:pPr marL="0" indent="0"/>
            <a:r>
              <a:rPr lang="en-US" dirty="0"/>
              <a:t>[10] </a:t>
            </a:r>
            <a:r>
              <a:rPr lang="en-US" dirty="0" err="1">
                <a:effectLst/>
              </a:rPr>
              <a:t>Scandariato</a:t>
            </a:r>
            <a:r>
              <a:rPr lang="en-US" dirty="0">
                <a:effectLst/>
              </a:rPr>
              <a:t>, R., </a:t>
            </a:r>
            <a:r>
              <a:rPr lang="en-US" dirty="0" err="1">
                <a:effectLst/>
              </a:rPr>
              <a:t>Horkhoff</a:t>
            </a:r>
            <a:r>
              <a:rPr lang="en-US" dirty="0">
                <a:effectLst/>
              </a:rPr>
              <a:t>, J., &amp; Feldt, R. (2018). Generative Secure Design, Defined. </a:t>
            </a:r>
            <a:r>
              <a:rPr lang="en-US" i="1" dirty="0">
                <a:effectLst/>
              </a:rPr>
              <a:t>Proceedings of the 40th International Conference on Software Engineering: New Ideas and Emerging Results</a:t>
            </a:r>
            <a:r>
              <a:rPr lang="en-US" dirty="0">
                <a:effectLst/>
              </a:rPr>
              <a:t>, 1–4. </a:t>
            </a:r>
            <a:r>
              <a:rPr lang="en-US" dirty="0">
                <a:effectLst/>
                <a:hlinkClick r:id="rId6"/>
              </a:rPr>
              <a:t>https://doi.org/10.1145/3183399.3183400</a:t>
            </a:r>
            <a:endParaRPr lang="en-US" dirty="0">
              <a:effectLst/>
            </a:endParaRPr>
          </a:p>
          <a:p>
            <a:pPr marL="0" indent="0"/>
            <a:r>
              <a:rPr lang="en-US" dirty="0"/>
              <a:t>[11] </a:t>
            </a:r>
            <a:r>
              <a:rPr lang="en-US" dirty="0">
                <a:effectLst/>
              </a:rPr>
              <a:t>Islam, C., Babar, M. A., &amp; Nepal, S. (2019). A Multi-Vocal Review of Security Orchestration. </a:t>
            </a:r>
            <a:r>
              <a:rPr lang="en-US" i="1" dirty="0">
                <a:effectLst/>
              </a:rPr>
              <a:t>ACM </a:t>
            </a:r>
            <a:r>
              <a:rPr lang="en-US" i="1" dirty="0" err="1">
                <a:effectLst/>
              </a:rPr>
              <a:t>Comput</a:t>
            </a:r>
            <a:r>
              <a:rPr lang="en-US" i="1" dirty="0">
                <a:effectLst/>
              </a:rPr>
              <a:t>. </a:t>
            </a:r>
            <a:r>
              <a:rPr lang="en-US" i="1" dirty="0" err="1">
                <a:effectLst/>
              </a:rPr>
              <a:t>Surv</a:t>
            </a:r>
            <a:r>
              <a:rPr lang="en-US" i="1" dirty="0">
                <a:effectLst/>
              </a:rPr>
              <a:t>.</a:t>
            </a:r>
            <a:r>
              <a:rPr lang="en-US" dirty="0">
                <a:effectLst/>
              </a:rPr>
              <a:t>, </a:t>
            </a:r>
            <a:r>
              <a:rPr lang="en-US" i="1" dirty="0">
                <a:effectLst/>
              </a:rPr>
              <a:t>52</a:t>
            </a:r>
            <a:r>
              <a:rPr lang="en-US" dirty="0">
                <a:effectLst/>
              </a:rPr>
              <a:t>(2). </a:t>
            </a:r>
            <a:r>
              <a:rPr lang="en-US" dirty="0">
                <a:effectLst/>
                <a:hlinkClick r:id="rId7"/>
              </a:rPr>
              <a:t>https://doi.org/10.1145/3305268</a:t>
            </a:r>
            <a:endParaRPr lang="en-US" dirty="0">
              <a:effectLst/>
            </a:endParaRPr>
          </a:p>
          <a:p>
            <a:pPr marL="0" indent="0"/>
            <a:r>
              <a:rPr lang="en-US" dirty="0"/>
              <a:t>[12] </a:t>
            </a:r>
            <a:r>
              <a:rPr lang="en-US" dirty="0">
                <a:effectLst/>
              </a:rPr>
              <a:t>Tomas, N., Li, J., &amp; Huang, H. (2019). An Empirical Study on Culture, Automation, Measurement, and Sharing of DevSecOps. </a:t>
            </a:r>
            <a:r>
              <a:rPr lang="en-US" i="1" dirty="0">
                <a:effectLst/>
              </a:rPr>
              <a:t>2019 International Conference on Cyber Security and Protection of Digital Services (Cyber Security)</a:t>
            </a:r>
            <a:r>
              <a:rPr lang="en-US" dirty="0">
                <a:effectLst/>
              </a:rPr>
              <a:t>, 1–8. </a:t>
            </a:r>
            <a:r>
              <a:rPr lang="en-US" dirty="0">
                <a:effectLst/>
                <a:hlinkClick r:id="rId8"/>
              </a:rPr>
              <a:t>https://doi.org/10.1109/CyberSecPODS.2019.8884935</a:t>
            </a:r>
            <a:endParaRPr lang="en-US" dirty="0">
              <a:effectLst/>
            </a:endParaRPr>
          </a:p>
          <a:p>
            <a:pPr marL="0" indent="0"/>
            <a:r>
              <a:rPr lang="en-US" dirty="0"/>
              <a:t>[13] </a:t>
            </a:r>
            <a:r>
              <a:rPr lang="en-US" dirty="0">
                <a:effectLst/>
              </a:rPr>
              <a:t>Vila, E., </a:t>
            </a:r>
            <a:r>
              <a:rPr lang="en-US" dirty="0" err="1">
                <a:effectLst/>
              </a:rPr>
              <a:t>Novakova</a:t>
            </a:r>
            <a:r>
              <a:rPr lang="en-US" dirty="0">
                <a:effectLst/>
              </a:rPr>
              <a:t>, G., &amp; Todorova, D. (2017). Automation Testing Framework for Web Applications with Selenium WebDriver: Opportunities and Threats. </a:t>
            </a:r>
            <a:r>
              <a:rPr lang="en-US" i="1" dirty="0">
                <a:effectLst/>
              </a:rPr>
              <a:t>Proceedings of the International Conference on Advances in Image Processing</a:t>
            </a:r>
            <a:r>
              <a:rPr lang="en-US" dirty="0">
                <a:effectLst/>
              </a:rPr>
              <a:t>, 144–150. </a:t>
            </a:r>
            <a:r>
              <a:rPr lang="en-US" dirty="0">
                <a:effectLst/>
                <a:hlinkClick r:id="rId9"/>
              </a:rPr>
              <a:t>https://doi.org/10.1145/3133264.3133300</a:t>
            </a:r>
            <a:endParaRPr lang="en-US" dirty="0">
              <a:effectLst/>
            </a:endParaRPr>
          </a:p>
          <a:p>
            <a:pPr marL="0" indent="0"/>
            <a:r>
              <a:rPr lang="en-US" dirty="0"/>
              <a:t>[14] </a:t>
            </a:r>
            <a:r>
              <a:rPr lang="en-US" dirty="0" err="1">
                <a:effectLst/>
              </a:rPr>
              <a:t>Garousi</a:t>
            </a:r>
            <a:r>
              <a:rPr lang="en-US" dirty="0">
                <a:effectLst/>
              </a:rPr>
              <a:t>, V., </a:t>
            </a:r>
            <a:r>
              <a:rPr lang="en-US" dirty="0" err="1">
                <a:effectLst/>
              </a:rPr>
              <a:t>Felderer</a:t>
            </a:r>
            <a:r>
              <a:rPr lang="en-US" dirty="0">
                <a:effectLst/>
              </a:rPr>
              <a:t>, M., &amp; </a:t>
            </a:r>
            <a:r>
              <a:rPr lang="en-US" dirty="0" err="1">
                <a:effectLst/>
              </a:rPr>
              <a:t>Mäntylä</a:t>
            </a:r>
            <a:r>
              <a:rPr lang="en-US" dirty="0">
                <a:effectLst/>
              </a:rPr>
              <a:t>, M. V. (2017). Guidelines for including grey literature and conducting multivocal literature reviews in software engineering. </a:t>
            </a:r>
            <a:r>
              <a:rPr lang="en-US" i="1" dirty="0">
                <a:effectLst/>
              </a:rPr>
              <a:t>Information and Software Technology</a:t>
            </a:r>
            <a:r>
              <a:rPr lang="en-US" dirty="0">
                <a:effectLst/>
              </a:rPr>
              <a:t>, </a:t>
            </a:r>
            <a:r>
              <a:rPr lang="en-US" i="1" dirty="0">
                <a:effectLst/>
              </a:rPr>
              <a:t>106</a:t>
            </a:r>
            <a:r>
              <a:rPr lang="en-US" dirty="0">
                <a:effectLst/>
              </a:rPr>
              <a:t>, 101–121.</a:t>
            </a:r>
          </a:p>
          <a:p>
            <a:pPr marL="0" indent="0"/>
            <a:r>
              <a:rPr lang="en-US" dirty="0"/>
              <a:t>[15] Hack2Secure. BSIMM Software Security Framework A Quick Walkthrough: Retrieved June 13. 2020, from </a:t>
            </a:r>
            <a:r>
              <a:rPr lang="en-US" dirty="0">
                <a:hlinkClick r:id="rId10"/>
              </a:rPr>
              <a:t>https://www.hack2secure.com/blogs/BSIMM-Software-Security-Framework-A-Quick-Walkthrough</a:t>
            </a:r>
            <a:endParaRPr lang="en-US" dirty="0"/>
          </a:p>
          <a:p>
            <a:pPr marL="0" indent="0"/>
            <a:endParaRPr lang="en-US" dirty="0">
              <a:effectLst/>
            </a:endParaRPr>
          </a:p>
          <a:p>
            <a:pPr marL="0" indent="0"/>
            <a:endParaRPr lang="en-US" dirty="0">
              <a:effectLst/>
            </a:endParaRPr>
          </a:p>
          <a:p>
            <a:pPr marL="0" indent="0"/>
            <a:endParaRPr lang="en-US" dirty="0"/>
          </a:p>
          <a:p>
            <a:pPr marL="0" indent="0"/>
            <a:endParaRPr lang="en-US" dirty="0"/>
          </a:p>
          <a:p>
            <a:pPr marL="0" indent="0"/>
            <a:endParaRPr lang="en-US" dirty="0"/>
          </a:p>
          <a:p>
            <a:pPr marL="0" indent="0"/>
            <a:endParaRPr lang="en-US" dirty="0"/>
          </a:p>
          <a:p>
            <a:pPr marL="0" indent="0"/>
            <a:endParaRPr lang="en-US" dirty="0"/>
          </a:p>
          <a:p>
            <a:endParaRPr lang="en-US" dirty="0"/>
          </a:p>
        </p:txBody>
      </p:sp>
      <p:sp>
        <p:nvSpPr>
          <p:cNvPr id="4" name="Datumsplatzhalter 3">
            <a:extLst>
              <a:ext uri="{FF2B5EF4-FFF2-40B4-BE49-F238E27FC236}">
                <a16:creationId xmlns:a16="http://schemas.microsoft.com/office/drawing/2014/main" id="{36EFAA87-9AB7-4FBA-BBB1-F1E066B57F5D}"/>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901DB915-8838-4C50-ADBE-4F1D2A7069D3}"/>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A3263FC2-0FE6-40B3-B96B-E13401AC593C}"/>
              </a:ext>
            </a:extLst>
          </p:cNvPr>
          <p:cNvSpPr>
            <a:spLocks noGrp="1"/>
          </p:cNvSpPr>
          <p:nvPr>
            <p:ph type="sldNum" sz="quarter" idx="12"/>
          </p:nvPr>
        </p:nvSpPr>
        <p:spPr/>
        <p:txBody>
          <a:bodyPr/>
          <a:lstStyle/>
          <a:p>
            <a:pPr>
              <a:defRPr/>
            </a:pPr>
            <a:fld id="{05BC9FAB-BDC1-47C0-A8BB-6E12A8205D33}" type="slidenum">
              <a:rPr lang="de-DE" smtClean="0"/>
              <a:pPr>
                <a:defRPr/>
              </a:pPr>
              <a:t>28</a:t>
            </a:fld>
            <a:endParaRPr lang="de-DE" dirty="0"/>
          </a:p>
        </p:txBody>
      </p:sp>
    </p:spTree>
    <p:extLst>
      <p:ext uri="{BB962C8B-B14F-4D97-AF65-F5344CB8AC3E}">
        <p14:creationId xmlns:p14="http://schemas.microsoft.com/office/powerpoint/2010/main" val="3312809036"/>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dirty="0"/>
              <a:t>John Nguyen</a:t>
            </a:r>
          </a:p>
        </p:txBody>
      </p:sp>
      <p:sp>
        <p:nvSpPr>
          <p:cNvPr id="18" name="Textplatzhalter 17"/>
          <p:cNvSpPr>
            <a:spLocks noGrp="1"/>
          </p:cNvSpPr>
          <p:nvPr>
            <p:ph type="body" sz="quarter" idx="14"/>
          </p:nvPr>
        </p:nvSpPr>
        <p:spPr/>
        <p:txBody>
          <a:bodyPr/>
          <a:lstStyle/>
          <a:p>
            <a:r>
              <a:rPr lang="en-AU" noProof="1"/>
              <a:t>	</a:t>
            </a:r>
          </a:p>
        </p:txBody>
      </p:sp>
      <p:sp>
        <p:nvSpPr>
          <p:cNvPr id="19" name="Textplatzhalter 18"/>
          <p:cNvSpPr>
            <a:spLocks noGrp="1"/>
          </p:cNvSpPr>
          <p:nvPr>
            <p:ph type="body" sz="quarter" idx="15"/>
          </p:nvPr>
        </p:nvSpPr>
        <p:spPr/>
        <p:txBody>
          <a:bodyPr/>
          <a:lstStyle/>
          <a:p>
            <a:r>
              <a:rPr lang="en-AU"/>
              <a:t>17132</a:t>
            </a:r>
            <a:endParaRPr lang="en-AU" dirty="0"/>
          </a:p>
        </p:txBody>
      </p:sp>
      <p:sp>
        <p:nvSpPr>
          <p:cNvPr id="20" name="Textplatzhalter 19"/>
          <p:cNvSpPr>
            <a:spLocks noGrp="1"/>
          </p:cNvSpPr>
          <p:nvPr>
            <p:ph type="body" sz="quarter" idx="16"/>
          </p:nvPr>
        </p:nvSpPr>
        <p:spPr/>
        <p:txBody>
          <a:bodyPr/>
          <a:lstStyle/>
          <a:p>
            <a:r>
              <a:rPr lang="en-AU" dirty="0"/>
              <a:t>matthes@in.tum.de</a:t>
            </a:r>
          </a:p>
          <a:p>
            <a:endParaRPr lang="en-AU" dirty="0"/>
          </a:p>
        </p:txBody>
      </p:sp>
      <p:sp>
        <p:nvSpPr>
          <p:cNvPr id="21" name="Inhaltsplatzhalter 20"/>
          <p:cNvSpPr>
            <a:spLocks noGrp="1"/>
          </p:cNvSpPr>
          <p:nvPr>
            <p:ph sz="quarter" idx="18"/>
          </p:nvPr>
        </p:nvSpPr>
        <p:spPr/>
        <p:txBody>
          <a:bodyPr/>
          <a:lstStyle/>
          <a:p>
            <a:r>
              <a:rPr lang="en-AU"/>
              <a:t> </a:t>
            </a:r>
            <a:endParaRPr lang="en-AU" dirty="0"/>
          </a:p>
        </p:txBody>
      </p:sp>
    </p:spTree>
    <p:extLst>
      <p:ext uri="{BB962C8B-B14F-4D97-AF65-F5344CB8AC3E}">
        <p14:creationId xmlns:p14="http://schemas.microsoft.com/office/powerpoint/2010/main" val="1627620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CA5808-A363-4CC2-8CEB-738AA200E149}"/>
              </a:ext>
            </a:extLst>
          </p:cNvPr>
          <p:cNvSpPr>
            <a:spLocks noGrp="1"/>
          </p:cNvSpPr>
          <p:nvPr>
            <p:ph type="title"/>
          </p:nvPr>
        </p:nvSpPr>
        <p:spPr/>
        <p:txBody>
          <a:bodyPr/>
          <a:lstStyle/>
          <a:p>
            <a:r>
              <a:rPr lang="en-US" dirty="0"/>
              <a:t>Motivation and background (cont’d)</a:t>
            </a:r>
          </a:p>
        </p:txBody>
      </p:sp>
      <p:sp>
        <p:nvSpPr>
          <p:cNvPr id="4" name="Datumsplatzhalter 3">
            <a:extLst>
              <a:ext uri="{FF2B5EF4-FFF2-40B4-BE49-F238E27FC236}">
                <a16:creationId xmlns:a16="http://schemas.microsoft.com/office/drawing/2014/main" id="{8B950389-3F63-438B-9676-2558B23CF1DC}"/>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292EDA87-0352-463D-9F3C-D1ADB8D08B1D}"/>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12987FAB-6E45-43E9-A11C-799B8EC4B350}"/>
              </a:ext>
            </a:extLst>
          </p:cNvPr>
          <p:cNvSpPr>
            <a:spLocks noGrp="1"/>
          </p:cNvSpPr>
          <p:nvPr>
            <p:ph type="sldNum" sz="quarter" idx="12"/>
          </p:nvPr>
        </p:nvSpPr>
        <p:spPr/>
        <p:txBody>
          <a:bodyPr/>
          <a:lstStyle/>
          <a:p>
            <a:pPr>
              <a:defRPr/>
            </a:pPr>
            <a:fld id="{05BC9FAB-BDC1-47C0-A8BB-6E12A8205D33}" type="slidenum">
              <a:rPr lang="de-DE" smtClean="0"/>
              <a:pPr>
                <a:defRPr/>
              </a:pPr>
              <a:t>3</a:t>
            </a:fld>
            <a:endParaRPr lang="de-DE" dirty="0"/>
          </a:p>
        </p:txBody>
      </p:sp>
      <p:sp>
        <p:nvSpPr>
          <p:cNvPr id="13" name="Textplatzhalter 12">
            <a:extLst>
              <a:ext uri="{FF2B5EF4-FFF2-40B4-BE49-F238E27FC236}">
                <a16:creationId xmlns:a16="http://schemas.microsoft.com/office/drawing/2014/main" id="{9E9D63E9-244B-4883-B708-3BAAD22C895A}"/>
              </a:ext>
            </a:extLst>
          </p:cNvPr>
          <p:cNvSpPr>
            <a:spLocks noGrp="1"/>
          </p:cNvSpPr>
          <p:nvPr>
            <p:ph type="body" sz="quarter" idx="13"/>
          </p:nvPr>
        </p:nvSpPr>
        <p:spPr>
          <a:xfrm>
            <a:off x="334434" y="441426"/>
            <a:ext cx="10586102" cy="683318"/>
          </a:xfrm>
        </p:spPr>
        <p:txBody>
          <a:bodyPr/>
          <a:lstStyle/>
          <a:p>
            <a:r>
              <a:rPr lang="en-US" dirty="0"/>
              <a:t>Average cost of a data breach by security automation level in organizations worldwide from 2018 to 2020 (in million U.S. dollars)</a:t>
            </a:r>
          </a:p>
          <a:p>
            <a:endParaRPr lang="en-US" dirty="0"/>
          </a:p>
        </p:txBody>
      </p:sp>
      <p:sp>
        <p:nvSpPr>
          <p:cNvPr id="12" name="New shape">
            <a:extLst>
              <a:ext uri="{FF2B5EF4-FFF2-40B4-BE49-F238E27FC236}">
                <a16:creationId xmlns:a16="http://schemas.microsoft.com/office/drawing/2014/main" id="{F5BFF036-1103-4359-80C4-530D72F1FE60}"/>
              </a:ext>
            </a:extLst>
          </p:cNvPr>
          <p:cNvSpPr/>
          <p:nvPr/>
        </p:nvSpPr>
        <p:spPr>
          <a:xfrm>
            <a:off x="332903" y="6081588"/>
            <a:ext cx="8280000" cy="4874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b">
            <a:normAutofit/>
          </a:bodyPr>
          <a:lstStyle/>
          <a:p>
            <a:pPr algn="l">
              <a:lnSpc>
                <a:spcPct val="100000"/>
              </a:lnSpc>
              <a:spcAft>
                <a:spcPct val="20000"/>
              </a:spcAft>
            </a:pPr>
            <a:r>
              <a:rPr sz="800" b="1" dirty="0">
                <a:solidFill>
                  <a:srgbClr val="555555"/>
                </a:solidFill>
                <a:latin typeface="Open Sans"/>
              </a:rPr>
              <a:t>Note:</a:t>
            </a:r>
            <a:r>
              <a:rPr sz="800" dirty="0">
                <a:solidFill>
                  <a:srgbClr val="555555"/>
                </a:solidFill>
                <a:latin typeface="Open Sans"/>
              </a:rPr>
              <a:t> Worldwide; August 2019 to April 2020; 524 organizations</a:t>
            </a:r>
          </a:p>
          <a:p>
            <a:pPr algn="l"/>
            <a:r>
              <a:rPr sz="800" dirty="0">
                <a:solidFill>
                  <a:srgbClr val="555555"/>
                </a:solidFill>
                <a:latin typeface="Open Sans"/>
              </a:rPr>
              <a:t>Further information regarding this statistic can be found on </a:t>
            </a:r>
            <a:r>
              <a:rPr sz="800" dirty="0">
                <a:solidFill>
                  <a:srgbClr val="555555"/>
                </a:solidFill>
                <a:latin typeface="Open Sans"/>
                <a:hlinkClick r:id="" action="ppaction://noaction">
                  <a:extLst>
                    <a:ext uri="{A12FA001-AC4F-418D-AE19-62706E023703}">
                      <ahyp:hlinkClr xmlns:ahyp="http://schemas.microsoft.com/office/drawing/2018/hyperlinkcolor" val="tx"/>
                    </a:ext>
                  </a:extLst>
                </a:hlinkClick>
              </a:rPr>
              <a:t>page 8</a:t>
            </a:r>
            <a:r>
              <a:rPr sz="800" dirty="0">
                <a:solidFill>
                  <a:srgbClr val="555555"/>
                </a:solidFill>
                <a:latin typeface="Open Sans"/>
              </a:rPr>
              <a:t>.</a:t>
            </a:r>
          </a:p>
          <a:p>
            <a:pPr algn="l"/>
            <a:r>
              <a:rPr sz="800" b="1" dirty="0">
                <a:solidFill>
                  <a:srgbClr val="555555"/>
                </a:solidFill>
                <a:latin typeface="Open Sans"/>
              </a:rPr>
              <a:t>Source(s): </a:t>
            </a:r>
            <a:r>
              <a:rPr sz="800" dirty="0">
                <a:solidFill>
                  <a:srgbClr val="555555"/>
                </a:solidFill>
                <a:latin typeface="Open Sans"/>
              </a:rPr>
              <a:t>IBM; </a:t>
            </a:r>
            <a:r>
              <a:rPr sz="800" dirty="0" err="1">
                <a:solidFill>
                  <a:srgbClr val="555555"/>
                </a:solidFill>
                <a:latin typeface="Open Sans"/>
              </a:rPr>
              <a:t>Ponemon</a:t>
            </a:r>
            <a:r>
              <a:rPr sz="800" dirty="0">
                <a:solidFill>
                  <a:srgbClr val="555555"/>
                </a:solidFill>
                <a:latin typeface="Open Sans"/>
              </a:rPr>
              <a:t> Institute; </a:t>
            </a:r>
            <a:r>
              <a:rPr sz="800" dirty="0">
                <a:solidFill>
                  <a:srgbClr val="555555"/>
                </a:solidFill>
                <a:latin typeface="Open Sans"/>
                <a:hlinkClick r:id="rId2">
                  <a:extLst>
                    <a:ext uri="{A12FA001-AC4F-418D-AE19-62706E023703}">
                      <ahyp:hlinkClr xmlns:ahyp="http://schemas.microsoft.com/office/drawing/2018/hyperlinkcolor" val="tx"/>
                    </a:ext>
                  </a:extLst>
                </a:hlinkClick>
              </a:rPr>
              <a:t>ID 1176688</a:t>
            </a:r>
          </a:p>
        </p:txBody>
      </p:sp>
      <p:graphicFrame>
        <p:nvGraphicFramePr>
          <p:cNvPr id="16" name="ChartObject">
            <a:extLst>
              <a:ext uri="{FF2B5EF4-FFF2-40B4-BE49-F238E27FC236}">
                <a16:creationId xmlns:a16="http://schemas.microsoft.com/office/drawing/2014/main" id="{A05B3B7B-3018-4DD4-8C96-87498D16EB49}"/>
              </a:ext>
            </a:extLst>
          </p:cNvPr>
          <p:cNvGraphicFramePr>
            <a:graphicFrameLocks noGrp="1"/>
          </p:cNvGraphicFramePr>
          <p:nvPr>
            <p:ph idx="1"/>
            <p:extLst>
              <p:ext uri="{D42A27DB-BD31-4B8C-83A1-F6EECF244321}">
                <p14:modId xmlns:p14="http://schemas.microsoft.com/office/powerpoint/2010/main" val="769341374"/>
              </p:ext>
            </p:extLst>
          </p:nvPr>
        </p:nvGraphicFramePr>
        <p:xfrm>
          <a:off x="334963" y="1124744"/>
          <a:ext cx="11522075" cy="495684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11259274"/>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15270F49-83D4-4CB5-BEE8-956BBAABED29}"/>
              </a:ext>
            </a:extLst>
          </p:cNvPr>
          <p:cNvSpPr txBox="1"/>
          <p:nvPr/>
        </p:nvSpPr>
        <p:spPr>
          <a:xfrm>
            <a:off x="4529826" y="3105834"/>
            <a:ext cx="3132348"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3600" dirty="0">
                <a:latin typeface="Arial" pitchFamily="34" charset="0"/>
              </a:rPr>
              <a:t>Backup Slides</a:t>
            </a:r>
          </a:p>
        </p:txBody>
      </p:sp>
    </p:spTree>
    <p:extLst>
      <p:ext uri="{BB962C8B-B14F-4D97-AF65-F5344CB8AC3E}">
        <p14:creationId xmlns:p14="http://schemas.microsoft.com/office/powerpoint/2010/main" val="3778385869"/>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772171B1-A23D-41E8-840C-C036112947DE}"/>
              </a:ext>
            </a:extLst>
          </p:cNvPr>
          <p:cNvSpPr>
            <a:spLocks noGrp="1"/>
          </p:cNvSpPr>
          <p:nvPr>
            <p:ph type="title"/>
          </p:nvPr>
        </p:nvSpPr>
        <p:spPr/>
        <p:txBody>
          <a:bodyPr/>
          <a:lstStyle/>
          <a:p>
            <a:r>
              <a:rPr lang="en-US" dirty="0"/>
              <a:t>Schedule</a:t>
            </a:r>
          </a:p>
        </p:txBody>
      </p:sp>
      <p:sp>
        <p:nvSpPr>
          <p:cNvPr id="4" name="Datumsplatzhalter 3">
            <a:extLst>
              <a:ext uri="{FF2B5EF4-FFF2-40B4-BE49-F238E27FC236}">
                <a16:creationId xmlns:a16="http://schemas.microsoft.com/office/drawing/2014/main" id="{878A44BE-198F-45FC-AED9-6DBFF2243F19}"/>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075B3312-41A2-48CB-A158-04A93081444A}"/>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C6EF17A8-F556-4A78-8613-5AA279AB47F4}"/>
              </a:ext>
            </a:extLst>
          </p:cNvPr>
          <p:cNvSpPr>
            <a:spLocks noGrp="1"/>
          </p:cNvSpPr>
          <p:nvPr>
            <p:ph type="sldNum" sz="quarter" idx="12"/>
          </p:nvPr>
        </p:nvSpPr>
        <p:spPr/>
        <p:txBody>
          <a:bodyPr/>
          <a:lstStyle/>
          <a:p>
            <a:pPr>
              <a:defRPr/>
            </a:pPr>
            <a:fld id="{E201E5CB-5EE0-4EA4-87FF-7D8A79A61969}" type="slidenum">
              <a:rPr lang="de-DE" smtClean="0"/>
              <a:pPr>
                <a:defRPr/>
              </a:pPr>
              <a:t>31</a:t>
            </a:fld>
            <a:endParaRPr lang="de-DE" dirty="0"/>
          </a:p>
        </p:txBody>
      </p:sp>
      <p:sp>
        <p:nvSpPr>
          <p:cNvPr id="7" name="OTLSHAPE_TB_00000000000000000000000000000000_LeftEndCaps">
            <a:extLst>
              <a:ext uri="{FF2B5EF4-FFF2-40B4-BE49-F238E27FC236}">
                <a16:creationId xmlns:a16="http://schemas.microsoft.com/office/drawing/2014/main" id="{CC48B5B3-61C9-4468-9B0D-FED65A95FCE0}"/>
              </a:ext>
              <a:ext uri="{908F9A56-F8E0-4162-B311-C16B1E5A1BBC}">
                <a16:creationId xmlns="" xmlns:p14="http://schemas.microsoft.com/office/powerpoint/2010/main" xmlns:a16="http://schemas.microsoft.com/office/drawing/2014/main\" id="18ED6301-9189-43C5-BA73-9841CAED3447"/>
              </a:ext>
            </a:extLst>
          </p:cNvPr>
          <p:cNvSpPr txBox="1"/>
          <p:nvPr>
            <p:custDataLst>
              <p:tags r:id="rId1"/>
            </p:custDataLst>
          </p:nvPr>
        </p:nvSpPr>
        <p:spPr>
          <a:xfrm>
            <a:off x="317500" y="2513732"/>
            <a:ext cx="609600" cy="266700"/>
          </a:xfrm>
          <a:prstGeom prst="rect">
            <a:avLst/>
          </a:prstGeom>
          <a:noFill/>
        </p:spPr>
        <p:txBody>
          <a:bodyPr vert="horz" wrap="none" lIns="0" tIns="0" rIns="0" bIns="0" rtlCol="0" anchor="ctr" anchorCtr="0">
            <a:spAutoFit/>
          </a:bodyPr>
          <a:lstStyle/>
          <a:p>
            <a:pPr algn="ctr"/>
            <a:r>
              <a:rPr lang="en-US" sz="1800" b="1" i="0" u="none">
                <a:solidFill>
                  <a:srgbClr val="ED7D31">
                    <a:alpha val="100000"/>
                  </a:srgbClr>
                </a:solidFill>
                <a:latin typeface="Arial" panose="02040604050505020304" pitchFamily="18" charset="0"/>
              </a:rPr>
              <a:t>2020</a:t>
            </a:r>
          </a:p>
        </p:txBody>
      </p:sp>
      <p:sp>
        <p:nvSpPr>
          <p:cNvPr id="8" name="OTLSHAPE_TB_00000000000000000000000000000000_RightEndCaps">
            <a:extLst>
              <a:ext uri="{FF2B5EF4-FFF2-40B4-BE49-F238E27FC236}">
                <a16:creationId xmlns:a16="http://schemas.microsoft.com/office/drawing/2014/main" id="{F714673D-0534-4DDA-9D4A-92B3C6E830B5}"/>
              </a:ext>
              <a:ext uri="{F67BDE94-5EC1-447B-B3C9-2706C72E93D6}">
                <a16:creationId xmlns="" xmlns:p14="http://schemas.microsoft.com/office/powerpoint/2010/main" xmlns:a16="http://schemas.microsoft.com/office/drawing/2014/main\" id="657D72BC-8F2C-4368-B829-037576EAE0E7"/>
              </a:ext>
            </a:extLst>
          </p:cNvPr>
          <p:cNvSpPr txBox="1"/>
          <p:nvPr>
            <p:custDataLst>
              <p:tags r:id="rId2"/>
            </p:custDataLst>
          </p:nvPr>
        </p:nvSpPr>
        <p:spPr>
          <a:xfrm>
            <a:off x="11264900" y="2513732"/>
            <a:ext cx="609600" cy="266700"/>
          </a:xfrm>
          <a:prstGeom prst="rect">
            <a:avLst/>
          </a:prstGeom>
          <a:noFill/>
        </p:spPr>
        <p:txBody>
          <a:bodyPr vert="horz" wrap="none" lIns="0" tIns="0" rIns="0" bIns="0" rtlCol="0" anchor="ctr" anchorCtr="0">
            <a:spAutoFit/>
          </a:bodyPr>
          <a:lstStyle/>
          <a:p>
            <a:pPr algn="ctr"/>
            <a:r>
              <a:rPr lang="en-US" sz="1800" b="1" i="0" u="none">
                <a:solidFill>
                  <a:srgbClr val="ED7D31">
                    <a:alpha val="100000"/>
                  </a:srgbClr>
                </a:solidFill>
                <a:latin typeface="Arial" panose="02040604050505020304" pitchFamily="18" charset="0"/>
              </a:rPr>
              <a:t>2020</a:t>
            </a:r>
          </a:p>
        </p:txBody>
      </p:sp>
      <p:sp>
        <p:nvSpPr>
          <p:cNvPr id="9" name="OTLSHAPE_TB_00000000000000000000000000000000_ScaleContainer">
            <a:extLst>
              <a:ext uri="{FF2B5EF4-FFF2-40B4-BE49-F238E27FC236}">
                <a16:creationId xmlns:a16="http://schemas.microsoft.com/office/drawing/2014/main" id="{74D96533-ECCE-4F6B-A979-444AC2AFA56C}"/>
              </a:ext>
            </a:extLst>
          </p:cNvPr>
          <p:cNvSpPr/>
          <p:nvPr>
            <p:custDataLst>
              <p:tags r:id="rId3"/>
            </p:custDataLst>
          </p:nvPr>
        </p:nvSpPr>
        <p:spPr>
          <a:xfrm>
            <a:off x="1079500" y="2450232"/>
            <a:ext cx="10033000" cy="381000"/>
          </a:xfrm>
          <a:prstGeom prst="rect">
            <a:avLst/>
          </a:prstGeom>
          <a:solidFill>
            <a:srgbClr val="1F497D">
              <a:alpha val="100000"/>
            </a:srgbClr>
          </a:solidFill>
        </p:spPr>
      </p:sp>
      <p:sp>
        <p:nvSpPr>
          <p:cNvPr id="11" name="OTLSHAPE_TB_00000000000000000000000000000000_TodayMarkerText">
            <a:extLst>
              <a:ext uri="{FF2B5EF4-FFF2-40B4-BE49-F238E27FC236}">
                <a16:creationId xmlns:a16="http://schemas.microsoft.com/office/drawing/2014/main" id="{8DBF559B-5C8A-4D85-88E2-1CFEDD9646DB}"/>
              </a:ext>
              <a:ext uri="{08D1D66B-F434-4B56-B189-7353120AD742}">
                <a16:creationId xmlns="" xmlns:p14="http://schemas.microsoft.com/office/powerpoint/2010/main" xmlns:a16="http://schemas.microsoft.com/office/drawing/2014/main\" id="A21F56CE-F0CF-40E5-8A99-D8CC5FBFC7B8"/>
              </a:ext>
            </a:extLst>
          </p:cNvPr>
          <p:cNvSpPr txBox="1"/>
          <p:nvPr>
            <p:custDataLst>
              <p:tags r:id="rId4"/>
            </p:custDataLst>
          </p:nvPr>
        </p:nvSpPr>
        <p:spPr>
          <a:xfrm>
            <a:off x="1346201" y="2900158"/>
            <a:ext cx="482600" cy="165100"/>
          </a:xfrm>
          <a:prstGeom prst="rect">
            <a:avLst/>
          </a:prstGeom>
          <a:noFill/>
        </p:spPr>
        <p:txBody>
          <a:bodyPr vert="horz" wrap="none" lIns="0" tIns="0" rIns="0" bIns="0" rtlCol="0" anchor="ctr" anchorCtr="0">
            <a:spAutoFit/>
          </a:bodyPr>
          <a:lstStyle/>
          <a:p>
            <a:pPr algn="ctr"/>
            <a:r>
              <a:rPr lang="en-US" sz="1100" b="0" i="0" u="none" dirty="0">
                <a:solidFill>
                  <a:srgbClr val="000000">
                    <a:alpha val="100000"/>
                  </a:srgbClr>
                </a:solidFill>
                <a:latin typeface="Arial" panose="02040604050505020304" pitchFamily="18" charset="0"/>
              </a:rPr>
              <a:t>Today</a:t>
            </a:r>
          </a:p>
        </p:txBody>
      </p:sp>
      <p:sp>
        <p:nvSpPr>
          <p:cNvPr id="12" name="OTLSHAPE_TB_00000000000000000000000000000000_TimescaleInterval1">
            <a:extLst>
              <a:ext uri="{FF2B5EF4-FFF2-40B4-BE49-F238E27FC236}">
                <a16:creationId xmlns:a16="http://schemas.microsoft.com/office/drawing/2014/main" id="{E1CA0CA0-D0CB-425E-93EE-F89B9010DE80}"/>
              </a:ext>
              <a:ext uri="{36B87A45-2762-4119-B32E-B0D5ED552C6A}">
                <a16:creationId xmlns="" xmlns:p14="http://schemas.microsoft.com/office/powerpoint/2010/main" xmlns:a16="http://schemas.microsoft.com/office/drawing/2014/main\" id="54F42154-81AE-4315-98C7-AD9A763D6BA4"/>
              </a:ext>
            </a:extLst>
          </p:cNvPr>
          <p:cNvSpPr txBox="1"/>
          <p:nvPr>
            <p:custDataLst>
              <p:tags r:id="rId5"/>
            </p:custDataLst>
          </p:nvPr>
        </p:nvSpPr>
        <p:spPr>
          <a:xfrm>
            <a:off x="1143000" y="2551832"/>
            <a:ext cx="368300" cy="177800"/>
          </a:xfrm>
          <a:prstGeom prst="rect">
            <a:avLst/>
          </a:prstGeom>
          <a:noFill/>
        </p:spPr>
        <p:txBody>
          <a:bodyPr vert="horz" wrap="none" lIns="0" tIns="0" rIns="0" bIns="0" rtlCol="0" anchor="ctr" anchorCtr="0">
            <a:spAutoFit/>
          </a:bodyPr>
          <a:lstStyle/>
          <a:p>
            <a:pPr algn="l"/>
            <a:r>
              <a:rPr lang="en-US" sz="1200" b="0" i="0" u="none">
                <a:solidFill>
                  <a:srgbClr val="FFFFFF">
                    <a:alpha val="100000"/>
                  </a:srgbClr>
                </a:solidFill>
                <a:latin typeface="Arial" panose="02040604050505020304" pitchFamily="18" charset="0"/>
              </a:rPr>
              <a:t>Jun</a:t>
            </a:r>
          </a:p>
        </p:txBody>
      </p:sp>
      <p:cxnSp>
        <p:nvCxnSpPr>
          <p:cNvPr id="13" name="OTLSHAPE_TB_00000000000000000000000000000000_Separator1">
            <a:extLst>
              <a:ext uri="{FF2B5EF4-FFF2-40B4-BE49-F238E27FC236}">
                <a16:creationId xmlns:a16="http://schemas.microsoft.com/office/drawing/2014/main" id="{92CA74A2-D8D9-497C-8FF0-E773B1553484}"/>
              </a:ext>
            </a:extLst>
          </p:cNvPr>
          <p:cNvCxnSpPr/>
          <p:nvPr>
            <p:custDataLst>
              <p:tags r:id="rId6"/>
            </p:custDataLst>
          </p:nvPr>
        </p:nvCxnSpPr>
        <p:spPr>
          <a:xfrm>
            <a:off x="2730500" y="2539132"/>
            <a:ext cx="0" cy="203200"/>
          </a:xfrm>
          <a:prstGeom prst="line">
            <a:avLst/>
          </a:prstGeom>
          <a:ln w="12700" cap="flat" cmpd="sng" algn="ctr">
            <a:solidFill>
              <a:srgbClr val="FFFFFF">
                <a:alpha val="30000"/>
              </a:srgbClr>
            </a:solidFill>
            <a:prstDash val="solid"/>
            <a:headEnd type="none" w="med" len="med"/>
            <a:tailEnd type="none" w="med" len="med"/>
          </a:ln>
        </p:spPr>
      </p:cxnSp>
      <p:sp>
        <p:nvSpPr>
          <p:cNvPr id="14" name="OTLSHAPE_TB_00000000000000000000000000000000_TimescaleInterval2">
            <a:extLst>
              <a:ext uri="{FF2B5EF4-FFF2-40B4-BE49-F238E27FC236}">
                <a16:creationId xmlns:a16="http://schemas.microsoft.com/office/drawing/2014/main" id="{5D206206-DD30-4549-BA8B-11A8DCED7395}"/>
              </a:ext>
              <a:ext uri="{E8E9F839-2D3A-4C46-91AD-724ADBAA7C49}">
                <a16:creationId xmlns="" xmlns:p14="http://schemas.microsoft.com/office/powerpoint/2010/main" xmlns:a16="http://schemas.microsoft.com/office/drawing/2014/main\" id="30B8CC41-65F4-4C1D-8A39-B2C243E019F2"/>
              </a:ext>
            </a:extLst>
          </p:cNvPr>
          <p:cNvSpPr txBox="1"/>
          <p:nvPr>
            <p:custDataLst>
              <p:tags r:id="rId7"/>
            </p:custDataLst>
          </p:nvPr>
        </p:nvSpPr>
        <p:spPr>
          <a:xfrm>
            <a:off x="2794000" y="2551832"/>
            <a:ext cx="241300" cy="177800"/>
          </a:xfrm>
          <a:prstGeom prst="rect">
            <a:avLst/>
          </a:prstGeom>
          <a:noFill/>
        </p:spPr>
        <p:txBody>
          <a:bodyPr vert="horz" wrap="none" lIns="0" tIns="0" rIns="0" bIns="0" rtlCol="0" anchor="ctr" anchorCtr="0">
            <a:spAutoFit/>
          </a:bodyPr>
          <a:lstStyle/>
          <a:p>
            <a:pPr algn="l"/>
            <a:r>
              <a:rPr lang="en-US" sz="1200" b="0" i="0" u="none">
                <a:solidFill>
                  <a:srgbClr val="FFFFFF">
                    <a:alpha val="100000"/>
                  </a:srgbClr>
                </a:solidFill>
                <a:latin typeface="Arial" panose="02040604050505020304" pitchFamily="18" charset="0"/>
              </a:rPr>
              <a:t>Jul</a:t>
            </a:r>
          </a:p>
        </p:txBody>
      </p:sp>
      <p:cxnSp>
        <p:nvCxnSpPr>
          <p:cNvPr id="15" name="OTLSHAPE_TB_00000000000000000000000000000000_Separator2">
            <a:extLst>
              <a:ext uri="{FF2B5EF4-FFF2-40B4-BE49-F238E27FC236}">
                <a16:creationId xmlns:a16="http://schemas.microsoft.com/office/drawing/2014/main" id="{7C844A1B-4430-4B8E-8E3F-B5286EA28DB2}"/>
              </a:ext>
            </a:extLst>
          </p:cNvPr>
          <p:cNvCxnSpPr/>
          <p:nvPr>
            <p:custDataLst>
              <p:tags r:id="rId8"/>
            </p:custDataLst>
          </p:nvPr>
        </p:nvCxnSpPr>
        <p:spPr>
          <a:xfrm>
            <a:off x="4419600" y="2539132"/>
            <a:ext cx="0" cy="203200"/>
          </a:xfrm>
          <a:prstGeom prst="line">
            <a:avLst/>
          </a:prstGeom>
          <a:ln w="12700" cap="flat" cmpd="sng" algn="ctr">
            <a:solidFill>
              <a:srgbClr val="FFFFFF">
                <a:alpha val="30000"/>
              </a:srgbClr>
            </a:solidFill>
            <a:prstDash val="solid"/>
            <a:headEnd type="none" w="med" len="med"/>
            <a:tailEnd type="none" w="med" len="med"/>
          </a:ln>
        </p:spPr>
      </p:cxnSp>
      <p:sp>
        <p:nvSpPr>
          <p:cNvPr id="16" name="OTLSHAPE_TB_00000000000000000000000000000000_TimescaleInterval3">
            <a:extLst>
              <a:ext uri="{FF2B5EF4-FFF2-40B4-BE49-F238E27FC236}">
                <a16:creationId xmlns:a16="http://schemas.microsoft.com/office/drawing/2014/main" id="{3C30CD6F-A6B4-4E48-9BC4-D43C818C6709}"/>
              </a:ext>
              <a:ext uri="{65BED649-8168-44C9-A403-E154C0338FD6}">
                <a16:creationId xmlns="" xmlns:p14="http://schemas.microsoft.com/office/powerpoint/2010/main" xmlns:a16="http://schemas.microsoft.com/office/drawing/2014/main\" id="D8E3E53A-8D77-4436-BD62-01EADBBC82B4"/>
              </a:ext>
            </a:extLst>
          </p:cNvPr>
          <p:cNvSpPr txBox="1"/>
          <p:nvPr>
            <p:custDataLst>
              <p:tags r:id="rId9"/>
            </p:custDataLst>
          </p:nvPr>
        </p:nvSpPr>
        <p:spPr>
          <a:xfrm>
            <a:off x="4483100" y="2551832"/>
            <a:ext cx="368300" cy="177800"/>
          </a:xfrm>
          <a:prstGeom prst="rect">
            <a:avLst/>
          </a:prstGeom>
          <a:noFill/>
        </p:spPr>
        <p:txBody>
          <a:bodyPr vert="horz" wrap="none" lIns="0" tIns="0" rIns="0" bIns="0" rtlCol="0" anchor="ctr" anchorCtr="0">
            <a:spAutoFit/>
          </a:bodyPr>
          <a:lstStyle/>
          <a:p>
            <a:pPr algn="l"/>
            <a:r>
              <a:rPr lang="en-US" sz="1200" b="0" i="0" u="none">
                <a:solidFill>
                  <a:srgbClr val="FFFFFF">
                    <a:alpha val="100000"/>
                  </a:srgbClr>
                </a:solidFill>
                <a:latin typeface="Arial" panose="02040604050505020304" pitchFamily="18" charset="0"/>
              </a:rPr>
              <a:t>Aug</a:t>
            </a:r>
          </a:p>
        </p:txBody>
      </p:sp>
      <p:cxnSp>
        <p:nvCxnSpPr>
          <p:cNvPr id="17" name="OTLSHAPE_TB_00000000000000000000000000000000_Separator3">
            <a:extLst>
              <a:ext uri="{FF2B5EF4-FFF2-40B4-BE49-F238E27FC236}">
                <a16:creationId xmlns:a16="http://schemas.microsoft.com/office/drawing/2014/main" id="{C0892E72-A3C0-42FC-A32E-C91B5C558B3D}"/>
              </a:ext>
            </a:extLst>
          </p:cNvPr>
          <p:cNvCxnSpPr/>
          <p:nvPr>
            <p:custDataLst>
              <p:tags r:id="rId10"/>
            </p:custDataLst>
          </p:nvPr>
        </p:nvCxnSpPr>
        <p:spPr>
          <a:xfrm>
            <a:off x="6121400" y="2539132"/>
            <a:ext cx="0" cy="203200"/>
          </a:xfrm>
          <a:prstGeom prst="line">
            <a:avLst/>
          </a:prstGeom>
          <a:ln w="12700" cap="flat" cmpd="sng" algn="ctr">
            <a:solidFill>
              <a:srgbClr val="FFFFFF">
                <a:alpha val="30000"/>
              </a:srgbClr>
            </a:solidFill>
            <a:prstDash val="solid"/>
            <a:headEnd type="none" w="med" len="med"/>
            <a:tailEnd type="none" w="med" len="med"/>
          </a:ln>
        </p:spPr>
      </p:cxnSp>
      <p:sp>
        <p:nvSpPr>
          <p:cNvPr id="18" name="OTLSHAPE_TB_00000000000000000000000000000000_TimescaleInterval4">
            <a:extLst>
              <a:ext uri="{FF2B5EF4-FFF2-40B4-BE49-F238E27FC236}">
                <a16:creationId xmlns:a16="http://schemas.microsoft.com/office/drawing/2014/main" id="{837F2871-9536-472A-BD3F-F9E067E08A79}"/>
              </a:ext>
              <a:ext uri="{107FC344-143B-4386-B84A-4FD51615D06B}">
                <a16:creationId xmlns="" xmlns:p14="http://schemas.microsoft.com/office/powerpoint/2010/main" xmlns:a16="http://schemas.microsoft.com/office/drawing/2014/main\" id="BBC68520-D5A7-474E-B388-A79273EBEFD3"/>
              </a:ext>
            </a:extLst>
          </p:cNvPr>
          <p:cNvSpPr txBox="1"/>
          <p:nvPr>
            <p:custDataLst>
              <p:tags r:id="rId11"/>
            </p:custDataLst>
          </p:nvPr>
        </p:nvSpPr>
        <p:spPr>
          <a:xfrm>
            <a:off x="6184900" y="2551832"/>
            <a:ext cx="368300" cy="177800"/>
          </a:xfrm>
          <a:prstGeom prst="rect">
            <a:avLst/>
          </a:prstGeom>
          <a:noFill/>
        </p:spPr>
        <p:txBody>
          <a:bodyPr vert="horz" wrap="none" lIns="0" tIns="0" rIns="0" bIns="0" rtlCol="0" anchor="ctr" anchorCtr="0">
            <a:spAutoFit/>
          </a:bodyPr>
          <a:lstStyle/>
          <a:p>
            <a:pPr algn="l"/>
            <a:r>
              <a:rPr lang="en-US" sz="1200" b="0" i="0" u="none">
                <a:solidFill>
                  <a:srgbClr val="FFFFFF">
                    <a:alpha val="100000"/>
                  </a:srgbClr>
                </a:solidFill>
                <a:latin typeface="Arial" panose="02040604050505020304" pitchFamily="18" charset="0"/>
              </a:rPr>
              <a:t>Sep</a:t>
            </a:r>
          </a:p>
        </p:txBody>
      </p:sp>
      <p:cxnSp>
        <p:nvCxnSpPr>
          <p:cNvPr id="19" name="OTLSHAPE_TB_00000000000000000000000000000000_Separator4">
            <a:extLst>
              <a:ext uri="{FF2B5EF4-FFF2-40B4-BE49-F238E27FC236}">
                <a16:creationId xmlns:a16="http://schemas.microsoft.com/office/drawing/2014/main" id="{163B81F5-F008-40A0-A726-9091B3C6D384}"/>
              </a:ext>
            </a:extLst>
          </p:cNvPr>
          <p:cNvCxnSpPr/>
          <p:nvPr>
            <p:custDataLst>
              <p:tags r:id="rId12"/>
            </p:custDataLst>
          </p:nvPr>
        </p:nvCxnSpPr>
        <p:spPr>
          <a:xfrm>
            <a:off x="7772400" y="2539132"/>
            <a:ext cx="0" cy="203200"/>
          </a:xfrm>
          <a:prstGeom prst="line">
            <a:avLst/>
          </a:prstGeom>
          <a:ln w="12700" cap="flat" cmpd="sng" algn="ctr">
            <a:solidFill>
              <a:srgbClr val="FFFFFF">
                <a:alpha val="30000"/>
              </a:srgbClr>
            </a:solidFill>
            <a:prstDash val="solid"/>
            <a:headEnd type="none" w="med" len="med"/>
            <a:tailEnd type="none" w="med" len="med"/>
          </a:ln>
        </p:spPr>
      </p:cxnSp>
      <p:sp>
        <p:nvSpPr>
          <p:cNvPr id="20" name="OTLSHAPE_TB_00000000000000000000000000000000_TimescaleInterval5">
            <a:extLst>
              <a:ext uri="{FF2B5EF4-FFF2-40B4-BE49-F238E27FC236}">
                <a16:creationId xmlns:a16="http://schemas.microsoft.com/office/drawing/2014/main" id="{081FD4DD-12BE-4773-B9DE-6A9421A2DF96}"/>
              </a:ext>
              <a:ext uri="{A5170A79-5958-465B-8B53-6B5A27839276}">
                <a16:creationId xmlns="" xmlns:p14="http://schemas.microsoft.com/office/powerpoint/2010/main" xmlns:a16="http://schemas.microsoft.com/office/drawing/2014/main\" id="0BF93CA7-A8FE-4CCD-90C3-3D092D3E9FDB"/>
              </a:ext>
            </a:extLst>
          </p:cNvPr>
          <p:cNvSpPr txBox="1"/>
          <p:nvPr>
            <p:custDataLst>
              <p:tags r:id="rId13"/>
            </p:custDataLst>
          </p:nvPr>
        </p:nvSpPr>
        <p:spPr>
          <a:xfrm>
            <a:off x="7835900" y="2551832"/>
            <a:ext cx="241300" cy="177800"/>
          </a:xfrm>
          <a:prstGeom prst="rect">
            <a:avLst/>
          </a:prstGeom>
          <a:noFill/>
        </p:spPr>
        <p:txBody>
          <a:bodyPr vert="horz" wrap="none" lIns="0" tIns="0" rIns="0" bIns="0" rtlCol="0" anchor="ctr" anchorCtr="0">
            <a:spAutoFit/>
          </a:bodyPr>
          <a:lstStyle/>
          <a:p>
            <a:pPr algn="l"/>
            <a:r>
              <a:rPr lang="en-US" sz="1200" b="0" i="0" u="none">
                <a:solidFill>
                  <a:srgbClr val="FFFFFF">
                    <a:alpha val="100000"/>
                  </a:srgbClr>
                </a:solidFill>
                <a:latin typeface="Arial" panose="02040604050505020304" pitchFamily="18" charset="0"/>
              </a:rPr>
              <a:t>Oct</a:t>
            </a:r>
          </a:p>
        </p:txBody>
      </p:sp>
      <p:cxnSp>
        <p:nvCxnSpPr>
          <p:cNvPr id="21" name="OTLSHAPE_TB_00000000000000000000000000000000_Separator5">
            <a:extLst>
              <a:ext uri="{FF2B5EF4-FFF2-40B4-BE49-F238E27FC236}">
                <a16:creationId xmlns:a16="http://schemas.microsoft.com/office/drawing/2014/main" id="{A0AC8201-0093-42C2-80B7-FF3C1950DFF2}"/>
              </a:ext>
            </a:extLst>
          </p:cNvPr>
          <p:cNvCxnSpPr/>
          <p:nvPr>
            <p:custDataLst>
              <p:tags r:id="rId14"/>
            </p:custDataLst>
          </p:nvPr>
        </p:nvCxnSpPr>
        <p:spPr>
          <a:xfrm>
            <a:off x="9461500" y="2539132"/>
            <a:ext cx="0" cy="203200"/>
          </a:xfrm>
          <a:prstGeom prst="line">
            <a:avLst/>
          </a:prstGeom>
          <a:ln w="12700" cap="flat" cmpd="sng" algn="ctr">
            <a:solidFill>
              <a:srgbClr val="FFFFFF">
                <a:alpha val="30000"/>
              </a:srgbClr>
            </a:solidFill>
            <a:prstDash val="solid"/>
            <a:headEnd type="none" w="med" len="med"/>
            <a:tailEnd type="none" w="med" len="med"/>
          </a:ln>
        </p:spPr>
      </p:cxnSp>
      <p:sp>
        <p:nvSpPr>
          <p:cNvPr id="22" name="OTLSHAPE_TB_00000000000000000000000000000000_TimescaleInterval6">
            <a:extLst>
              <a:ext uri="{FF2B5EF4-FFF2-40B4-BE49-F238E27FC236}">
                <a16:creationId xmlns:a16="http://schemas.microsoft.com/office/drawing/2014/main" id="{A47B6DC5-53A3-4B3C-8887-A99263EDA5A9}"/>
              </a:ext>
              <a:ext uri="{69E402D1-653A-4B02-8585-0D0FA2BB5404}">
                <a16:creationId xmlns="" xmlns:p14="http://schemas.microsoft.com/office/powerpoint/2010/main" xmlns:a16="http://schemas.microsoft.com/office/drawing/2014/main\" id="880A52A2-4A67-4BB1-A2A2-F90D6658721C"/>
              </a:ext>
            </a:extLst>
          </p:cNvPr>
          <p:cNvSpPr txBox="1"/>
          <p:nvPr>
            <p:custDataLst>
              <p:tags r:id="rId15"/>
            </p:custDataLst>
          </p:nvPr>
        </p:nvSpPr>
        <p:spPr>
          <a:xfrm>
            <a:off x="9525000" y="2551832"/>
            <a:ext cx="368300" cy="177800"/>
          </a:xfrm>
          <a:prstGeom prst="rect">
            <a:avLst/>
          </a:prstGeom>
          <a:noFill/>
        </p:spPr>
        <p:txBody>
          <a:bodyPr vert="horz" wrap="none" lIns="0" tIns="0" rIns="0" bIns="0" rtlCol="0" anchor="ctr" anchorCtr="0">
            <a:spAutoFit/>
          </a:bodyPr>
          <a:lstStyle/>
          <a:p>
            <a:pPr algn="l"/>
            <a:r>
              <a:rPr lang="en-US" sz="1200" b="0" i="0" u="none">
                <a:solidFill>
                  <a:srgbClr val="FFFFFF">
                    <a:alpha val="100000"/>
                  </a:srgbClr>
                </a:solidFill>
                <a:latin typeface="Arial" panose="02040604050505020304" pitchFamily="18" charset="0"/>
              </a:rPr>
              <a:t>Nov</a:t>
            </a:r>
          </a:p>
        </p:txBody>
      </p:sp>
      <p:cxnSp>
        <p:nvCxnSpPr>
          <p:cNvPr id="23" name="OTLSHAPE_M_50f7b5b4adb94a07811025f85bb30cf9_Connector1">
            <a:extLst>
              <a:ext uri="{FF2B5EF4-FFF2-40B4-BE49-F238E27FC236}">
                <a16:creationId xmlns:a16="http://schemas.microsoft.com/office/drawing/2014/main" id="{818FD6FD-134C-406B-B86D-62515597875C}"/>
              </a:ext>
            </a:extLst>
          </p:cNvPr>
          <p:cNvCxnSpPr/>
          <p:nvPr>
            <p:custDataLst>
              <p:tags r:id="rId16"/>
            </p:custDataLst>
          </p:nvPr>
        </p:nvCxnSpPr>
        <p:spPr>
          <a:xfrm>
            <a:off x="1905000" y="2018432"/>
            <a:ext cx="0" cy="431800"/>
          </a:xfrm>
          <a:prstGeom prst="line">
            <a:avLst/>
          </a:prstGeom>
          <a:ln w="12700" cap="flat" cmpd="sng" algn="ctr">
            <a:solidFill>
              <a:srgbClr val="80B9DE">
                <a:alpha val="100000"/>
              </a:srgbClr>
            </a:solidFill>
            <a:prstDash val="solid"/>
            <a:headEnd type="none" w="med" len="med"/>
            <a:tailEnd type="none" w="med" len="med"/>
          </a:ln>
        </p:spPr>
      </p:cxnSp>
      <p:cxnSp>
        <p:nvCxnSpPr>
          <p:cNvPr id="24" name="OTLSHAPE_M_6dc53324fcb540f48453f838463a9215_Connector1">
            <a:extLst>
              <a:ext uri="{FF2B5EF4-FFF2-40B4-BE49-F238E27FC236}">
                <a16:creationId xmlns:a16="http://schemas.microsoft.com/office/drawing/2014/main" id="{8C426C7E-F816-4F9C-A04E-5E536D92C974}"/>
              </a:ext>
            </a:extLst>
          </p:cNvPr>
          <p:cNvCxnSpPr/>
          <p:nvPr>
            <p:custDataLst>
              <p:tags r:id="rId17"/>
            </p:custDataLst>
          </p:nvPr>
        </p:nvCxnSpPr>
        <p:spPr>
          <a:xfrm>
            <a:off x="10299700" y="2018432"/>
            <a:ext cx="0" cy="431800"/>
          </a:xfrm>
          <a:prstGeom prst="line">
            <a:avLst/>
          </a:prstGeom>
          <a:ln w="12700" cap="flat" cmpd="sng" algn="ctr">
            <a:solidFill>
              <a:srgbClr val="80B9DE">
                <a:alpha val="100000"/>
              </a:srgbClr>
            </a:solidFill>
            <a:prstDash val="solid"/>
            <a:headEnd type="none" w="med" len="med"/>
            <a:tailEnd type="none" w="med" len="med"/>
          </a:ln>
        </p:spPr>
      </p:cxnSp>
      <p:cxnSp>
        <p:nvCxnSpPr>
          <p:cNvPr id="25" name="OTLSHAPE_T_02907b28bae94accb0ef125881463508_LeftVerticalConnector1">
            <a:extLst>
              <a:ext uri="{FF2B5EF4-FFF2-40B4-BE49-F238E27FC236}">
                <a16:creationId xmlns:a16="http://schemas.microsoft.com/office/drawing/2014/main" id="{DC5BB253-84D0-4D0C-B4B3-9157DB0479D3}"/>
              </a:ext>
            </a:extLst>
          </p:cNvPr>
          <p:cNvCxnSpPr/>
          <p:nvPr>
            <p:custDataLst>
              <p:tags r:id="rId18"/>
            </p:custDataLst>
          </p:nvPr>
        </p:nvCxnSpPr>
        <p:spPr>
          <a:xfrm>
            <a:off x="1847528" y="2831232"/>
            <a:ext cx="0" cy="685800"/>
          </a:xfrm>
          <a:prstGeom prst="line">
            <a:avLst/>
          </a:prstGeom>
          <a:ln w="12700" cap="flat" cmpd="sng" algn="ctr">
            <a:solidFill>
              <a:srgbClr val="CCCCCC">
                <a:alpha val="100000"/>
              </a:srgbClr>
            </a:solidFill>
            <a:prstDash val="solid"/>
            <a:headEnd type="none" w="med" len="med"/>
            <a:tailEnd type="none" w="med" len="med"/>
          </a:ln>
        </p:spPr>
      </p:cxnSp>
      <p:cxnSp>
        <p:nvCxnSpPr>
          <p:cNvPr id="26" name="OTLSHAPE_T_02907b28bae94accb0ef125881463508_RightVerticalConnector1">
            <a:extLst>
              <a:ext uri="{FF2B5EF4-FFF2-40B4-BE49-F238E27FC236}">
                <a16:creationId xmlns:a16="http://schemas.microsoft.com/office/drawing/2014/main" id="{6C045DA9-91A5-46F3-99BD-3DD2B050CBFE}"/>
              </a:ext>
            </a:extLst>
          </p:cNvPr>
          <p:cNvCxnSpPr/>
          <p:nvPr>
            <p:custDataLst>
              <p:tags r:id="rId19"/>
            </p:custDataLst>
          </p:nvPr>
        </p:nvCxnSpPr>
        <p:spPr>
          <a:xfrm>
            <a:off x="2171700" y="2831232"/>
            <a:ext cx="0" cy="736600"/>
          </a:xfrm>
          <a:prstGeom prst="line">
            <a:avLst/>
          </a:prstGeom>
          <a:ln w="12700" cap="flat" cmpd="sng" algn="ctr">
            <a:solidFill>
              <a:srgbClr val="CCCCCC">
                <a:alpha val="100000"/>
              </a:srgbClr>
            </a:solidFill>
            <a:prstDash val="solid"/>
            <a:headEnd type="none" w="med" len="med"/>
            <a:tailEnd type="none" w="med" len="med"/>
          </a:ln>
        </p:spPr>
      </p:cxnSp>
      <p:cxnSp>
        <p:nvCxnSpPr>
          <p:cNvPr id="27" name="OTLSHAPE_T_71c8bc1db8db4210b6ac44ddd9c655c6_LeftVerticalConnector1">
            <a:extLst>
              <a:ext uri="{FF2B5EF4-FFF2-40B4-BE49-F238E27FC236}">
                <a16:creationId xmlns:a16="http://schemas.microsoft.com/office/drawing/2014/main" id="{D5816150-A3B6-429F-9596-ABE441D9FCD6}"/>
              </a:ext>
            </a:extLst>
          </p:cNvPr>
          <p:cNvCxnSpPr/>
          <p:nvPr>
            <p:custDataLst>
              <p:tags r:id="rId20"/>
            </p:custDataLst>
          </p:nvPr>
        </p:nvCxnSpPr>
        <p:spPr>
          <a:xfrm>
            <a:off x="2120900" y="2831232"/>
            <a:ext cx="0" cy="495300"/>
          </a:xfrm>
          <a:prstGeom prst="line">
            <a:avLst/>
          </a:prstGeom>
          <a:ln w="12700" cap="flat" cmpd="sng" algn="ctr">
            <a:solidFill>
              <a:srgbClr val="CCCCCC">
                <a:alpha val="100000"/>
              </a:srgbClr>
            </a:solidFill>
            <a:prstDash val="solid"/>
            <a:headEnd type="none" w="med" len="med"/>
            <a:tailEnd type="none" w="med" len="med"/>
          </a:ln>
        </p:spPr>
      </p:cxnSp>
      <p:cxnSp>
        <p:nvCxnSpPr>
          <p:cNvPr id="28" name="OTLSHAPE_T_71c8bc1db8db4210b6ac44ddd9c655c6_LeftVerticalConnector2">
            <a:extLst>
              <a:ext uri="{FF2B5EF4-FFF2-40B4-BE49-F238E27FC236}">
                <a16:creationId xmlns:a16="http://schemas.microsoft.com/office/drawing/2014/main" id="{66A9ADCC-2A63-49CF-BC86-351DB43C63E7}"/>
              </a:ext>
            </a:extLst>
          </p:cNvPr>
          <p:cNvCxnSpPr/>
          <p:nvPr>
            <p:custDataLst>
              <p:tags r:id="rId21"/>
            </p:custDataLst>
          </p:nvPr>
        </p:nvCxnSpPr>
        <p:spPr>
          <a:xfrm>
            <a:off x="2135560" y="3645024"/>
            <a:ext cx="0" cy="330200"/>
          </a:xfrm>
          <a:prstGeom prst="line">
            <a:avLst/>
          </a:prstGeom>
          <a:ln w="12700" cap="flat" cmpd="sng" algn="ctr">
            <a:solidFill>
              <a:srgbClr val="CCCCCC">
                <a:alpha val="100000"/>
              </a:srgbClr>
            </a:solidFill>
            <a:prstDash val="solid"/>
            <a:headEnd type="none" w="med" len="med"/>
            <a:tailEnd type="none" w="med" len="med"/>
          </a:ln>
        </p:spPr>
      </p:cxnSp>
      <p:cxnSp>
        <p:nvCxnSpPr>
          <p:cNvPr id="29" name="OTLSHAPE_T_71c8bc1db8db4210b6ac44ddd9c655c6_RightVerticalConnector1">
            <a:extLst>
              <a:ext uri="{FF2B5EF4-FFF2-40B4-BE49-F238E27FC236}">
                <a16:creationId xmlns:a16="http://schemas.microsoft.com/office/drawing/2014/main" id="{1A384A14-E4FB-489B-95F8-9CAA5701FC8F}"/>
              </a:ext>
            </a:extLst>
          </p:cNvPr>
          <p:cNvCxnSpPr/>
          <p:nvPr>
            <p:custDataLst>
              <p:tags r:id="rId22"/>
            </p:custDataLst>
          </p:nvPr>
        </p:nvCxnSpPr>
        <p:spPr>
          <a:xfrm>
            <a:off x="6946900" y="2831232"/>
            <a:ext cx="0" cy="1219200"/>
          </a:xfrm>
          <a:prstGeom prst="line">
            <a:avLst/>
          </a:prstGeom>
          <a:ln w="12700" cap="flat" cmpd="sng" algn="ctr">
            <a:solidFill>
              <a:srgbClr val="CCCCCC">
                <a:alpha val="100000"/>
              </a:srgbClr>
            </a:solidFill>
            <a:prstDash val="solid"/>
            <a:headEnd type="none" w="med" len="med"/>
            <a:tailEnd type="none" w="med" len="med"/>
          </a:ln>
        </p:spPr>
      </p:cxnSp>
      <p:cxnSp>
        <p:nvCxnSpPr>
          <p:cNvPr id="30" name="OTLSHAPE_T_9ccca8a19e0e463987421d36a0e877be_LeftVerticalConnector1">
            <a:extLst>
              <a:ext uri="{FF2B5EF4-FFF2-40B4-BE49-F238E27FC236}">
                <a16:creationId xmlns:a16="http://schemas.microsoft.com/office/drawing/2014/main" id="{A32B50E2-BF67-48E5-84FE-B6FD506625A5}"/>
              </a:ext>
            </a:extLst>
          </p:cNvPr>
          <p:cNvCxnSpPr/>
          <p:nvPr>
            <p:custDataLst>
              <p:tags r:id="rId23"/>
            </p:custDataLst>
          </p:nvPr>
        </p:nvCxnSpPr>
        <p:spPr>
          <a:xfrm>
            <a:off x="3492500" y="2831232"/>
            <a:ext cx="0" cy="1117600"/>
          </a:xfrm>
          <a:prstGeom prst="line">
            <a:avLst/>
          </a:prstGeom>
          <a:ln w="12700" cap="flat" cmpd="sng" algn="ctr">
            <a:solidFill>
              <a:srgbClr val="CCCCCC">
                <a:alpha val="100000"/>
              </a:srgbClr>
            </a:solidFill>
            <a:prstDash val="solid"/>
            <a:headEnd type="none" w="med" len="med"/>
            <a:tailEnd type="none" w="med" len="med"/>
          </a:ln>
        </p:spPr>
      </p:cxnSp>
      <p:cxnSp>
        <p:nvCxnSpPr>
          <p:cNvPr id="31" name="OTLSHAPE_T_9ccca8a19e0e463987421d36a0e877be_RightVerticalConnector1">
            <a:extLst>
              <a:ext uri="{FF2B5EF4-FFF2-40B4-BE49-F238E27FC236}">
                <a16:creationId xmlns:a16="http://schemas.microsoft.com/office/drawing/2014/main" id="{D2D66A77-240D-4792-950B-41FE95261FC0}"/>
              </a:ext>
            </a:extLst>
          </p:cNvPr>
          <p:cNvCxnSpPr/>
          <p:nvPr>
            <p:custDataLst>
              <p:tags r:id="rId24"/>
            </p:custDataLst>
          </p:nvPr>
        </p:nvCxnSpPr>
        <p:spPr>
          <a:xfrm>
            <a:off x="6121400" y="2831232"/>
            <a:ext cx="0" cy="1117600"/>
          </a:xfrm>
          <a:prstGeom prst="line">
            <a:avLst/>
          </a:prstGeom>
          <a:ln w="12700" cap="flat" cmpd="sng" algn="ctr">
            <a:solidFill>
              <a:srgbClr val="CCCCCC">
                <a:alpha val="100000"/>
              </a:srgbClr>
            </a:solidFill>
            <a:prstDash val="solid"/>
            <a:headEnd type="none" w="med" len="med"/>
            <a:tailEnd type="none" w="med" len="med"/>
          </a:ln>
        </p:spPr>
      </p:cxnSp>
      <p:cxnSp>
        <p:nvCxnSpPr>
          <p:cNvPr id="32" name="OTLSHAPE_T_5baf7d35970745be8d7f5e653a144cad_LeftVerticalConnector1">
            <a:extLst>
              <a:ext uri="{FF2B5EF4-FFF2-40B4-BE49-F238E27FC236}">
                <a16:creationId xmlns:a16="http://schemas.microsoft.com/office/drawing/2014/main" id="{D8E1E717-D9C4-4506-BE67-7081DC004B2C}"/>
              </a:ext>
            </a:extLst>
          </p:cNvPr>
          <p:cNvCxnSpPr/>
          <p:nvPr>
            <p:custDataLst>
              <p:tags r:id="rId25"/>
            </p:custDataLst>
          </p:nvPr>
        </p:nvCxnSpPr>
        <p:spPr>
          <a:xfrm>
            <a:off x="4419600" y="2831232"/>
            <a:ext cx="0" cy="1117600"/>
          </a:xfrm>
          <a:prstGeom prst="line">
            <a:avLst/>
          </a:prstGeom>
          <a:ln w="12700" cap="flat" cmpd="sng" algn="ctr">
            <a:solidFill>
              <a:srgbClr val="CCCCCC">
                <a:alpha val="100000"/>
              </a:srgbClr>
            </a:solidFill>
            <a:prstDash val="solid"/>
            <a:headEnd type="none" w="med" len="med"/>
            <a:tailEnd type="none" w="med" len="med"/>
          </a:ln>
        </p:spPr>
      </p:cxnSp>
      <p:cxnSp>
        <p:nvCxnSpPr>
          <p:cNvPr id="33" name="OTLSHAPE_T_5baf7d35970745be8d7f5e653a144cad_LeftVerticalConnector3">
            <a:extLst>
              <a:ext uri="{FF2B5EF4-FFF2-40B4-BE49-F238E27FC236}">
                <a16:creationId xmlns:a16="http://schemas.microsoft.com/office/drawing/2014/main" id="{4E0CC9DA-BD2F-4D02-BB29-B3C383D146B9}"/>
              </a:ext>
            </a:extLst>
          </p:cNvPr>
          <p:cNvCxnSpPr/>
          <p:nvPr>
            <p:custDataLst>
              <p:tags r:id="rId26"/>
            </p:custDataLst>
          </p:nvPr>
        </p:nvCxnSpPr>
        <p:spPr>
          <a:xfrm>
            <a:off x="4727848" y="4228852"/>
            <a:ext cx="0" cy="330200"/>
          </a:xfrm>
          <a:prstGeom prst="line">
            <a:avLst/>
          </a:prstGeom>
          <a:ln w="12700" cap="flat" cmpd="sng" algn="ctr">
            <a:solidFill>
              <a:srgbClr val="CCCCCC">
                <a:alpha val="100000"/>
              </a:srgbClr>
            </a:solidFill>
            <a:prstDash val="solid"/>
            <a:headEnd type="none" w="med" len="med"/>
            <a:tailEnd type="none" w="med" len="med"/>
          </a:ln>
        </p:spPr>
      </p:cxnSp>
      <p:cxnSp>
        <p:nvCxnSpPr>
          <p:cNvPr id="34" name="OTLSHAPE_T_273a953e14584433ac4c29030ed0a1fc_LeftVerticalConnector1">
            <a:extLst>
              <a:ext uri="{FF2B5EF4-FFF2-40B4-BE49-F238E27FC236}">
                <a16:creationId xmlns:a16="http://schemas.microsoft.com/office/drawing/2014/main" id="{F40F24AC-06F8-45FC-B5FF-19D3BCE07774}"/>
              </a:ext>
            </a:extLst>
          </p:cNvPr>
          <p:cNvCxnSpPr>
            <a:cxnSpLocks/>
          </p:cNvCxnSpPr>
          <p:nvPr>
            <p:custDataLst>
              <p:tags r:id="rId27"/>
            </p:custDataLst>
          </p:nvPr>
        </p:nvCxnSpPr>
        <p:spPr>
          <a:xfrm>
            <a:off x="8318500" y="2831232"/>
            <a:ext cx="0" cy="2231876"/>
          </a:xfrm>
          <a:prstGeom prst="line">
            <a:avLst/>
          </a:prstGeom>
          <a:ln w="12700" cap="flat" cmpd="sng" algn="ctr">
            <a:solidFill>
              <a:srgbClr val="CCCCCC">
                <a:alpha val="100000"/>
              </a:srgbClr>
            </a:solidFill>
            <a:prstDash val="solid"/>
            <a:headEnd type="none" w="med" len="med"/>
            <a:tailEnd type="none" w="med" len="med"/>
          </a:ln>
        </p:spPr>
      </p:cxnSp>
      <p:cxnSp>
        <p:nvCxnSpPr>
          <p:cNvPr id="35" name="OTLSHAPE_T_273a953e14584433ac4c29030ed0a1fc_RightVerticalConnector1">
            <a:extLst>
              <a:ext uri="{FF2B5EF4-FFF2-40B4-BE49-F238E27FC236}">
                <a16:creationId xmlns:a16="http://schemas.microsoft.com/office/drawing/2014/main" id="{DB9BDB95-04DD-4A13-A99E-5389603ACEE7}"/>
              </a:ext>
            </a:extLst>
          </p:cNvPr>
          <p:cNvCxnSpPr/>
          <p:nvPr>
            <p:custDataLst>
              <p:tags r:id="rId28"/>
            </p:custDataLst>
          </p:nvPr>
        </p:nvCxnSpPr>
        <p:spPr>
          <a:xfrm>
            <a:off x="9245600" y="2831232"/>
            <a:ext cx="0" cy="2641600"/>
          </a:xfrm>
          <a:prstGeom prst="line">
            <a:avLst/>
          </a:prstGeom>
          <a:ln w="12700" cap="flat" cmpd="sng" algn="ctr">
            <a:solidFill>
              <a:srgbClr val="CCCCCC">
                <a:alpha val="100000"/>
              </a:srgbClr>
            </a:solidFill>
            <a:prstDash val="solid"/>
            <a:headEnd type="none" w="med" len="med"/>
            <a:tailEnd type="none" w="med" len="med"/>
          </a:ln>
        </p:spPr>
      </p:cxnSp>
      <p:sp>
        <p:nvSpPr>
          <p:cNvPr id="36" name="OTLSHAPE_M_50f7b5b4adb94a07811025f85bb30cf9_Shape">
            <a:extLst>
              <a:ext uri="{FF2B5EF4-FFF2-40B4-BE49-F238E27FC236}">
                <a16:creationId xmlns:a16="http://schemas.microsoft.com/office/drawing/2014/main" id="{1401ECDC-8412-424E-8883-D1E87BCBA5D2}"/>
              </a:ext>
            </a:extLst>
          </p:cNvPr>
          <p:cNvSpPr/>
          <p:nvPr>
            <p:custDataLst>
              <p:tags r:id="rId29"/>
            </p:custDataLst>
          </p:nvPr>
        </p:nvSpPr>
        <p:spPr>
          <a:xfrm rot="-5400000">
            <a:off x="1930400" y="2018432"/>
            <a:ext cx="165100" cy="165100"/>
          </a:xfrm>
          <a:prstGeom prst="flowChartMerge">
            <a:avLst/>
          </a:prstGeom>
          <a:solidFill>
            <a:srgbClr val="9BBB59">
              <a:alpha val="100000"/>
            </a:srgbClr>
          </a:solidFill>
        </p:spPr>
      </p:sp>
      <p:sp>
        <p:nvSpPr>
          <p:cNvPr id="37" name="OTLSHAPE_M_50f7b5b4adb94a07811025f85bb30cf9_Title">
            <a:extLst>
              <a:ext uri="{FF2B5EF4-FFF2-40B4-BE49-F238E27FC236}">
                <a16:creationId xmlns:a16="http://schemas.microsoft.com/office/drawing/2014/main" id="{1392E58B-C085-496C-9704-24F3D5BE52DE}"/>
              </a:ext>
              <a:ext uri="{5B559BD5-C64E-43A9-8BAF-696534081850}">
                <a16:creationId xmlns="" xmlns:p14="http://schemas.microsoft.com/office/powerpoint/2010/main" xmlns:a16="http://schemas.microsoft.com/office/drawing/2014/main\" id="26CD3BB4-7CC9-4DEE-BC40-E3376F500616"/>
              </a:ext>
            </a:extLst>
          </p:cNvPr>
          <p:cNvSpPr txBox="1"/>
          <p:nvPr>
            <p:custDataLst>
              <p:tags r:id="rId30"/>
            </p:custDataLst>
          </p:nvPr>
        </p:nvSpPr>
        <p:spPr>
          <a:xfrm>
            <a:off x="2133600" y="1942232"/>
            <a:ext cx="977900" cy="165100"/>
          </a:xfrm>
          <a:prstGeom prst="rect">
            <a:avLst/>
          </a:prstGeom>
          <a:noFill/>
        </p:spPr>
        <p:txBody>
          <a:bodyPr vert="horz" wrap="square" lIns="0" tIns="0" rIns="0" bIns="0" rtlCol="0" anchor="ctr" anchorCtr="0">
            <a:spAutoFit/>
          </a:bodyPr>
          <a:lstStyle/>
          <a:p>
            <a:pPr algn="l"/>
            <a:r>
              <a:rPr lang="en-US" sz="1100" b="1" i="0" u="none">
                <a:solidFill>
                  <a:srgbClr val="000000">
                    <a:alpha val="100000"/>
                  </a:srgbClr>
                </a:solidFill>
                <a:latin typeface="Arial" panose="02040604050505020304" pitchFamily="18" charset="0"/>
              </a:rPr>
              <a:t>Thesis Kickoff</a:t>
            </a:r>
          </a:p>
        </p:txBody>
      </p:sp>
      <p:sp>
        <p:nvSpPr>
          <p:cNvPr id="38" name="OTLSHAPE_M_50f7b5b4adb94a07811025f85bb30cf9_Date">
            <a:extLst>
              <a:ext uri="{FF2B5EF4-FFF2-40B4-BE49-F238E27FC236}">
                <a16:creationId xmlns:a16="http://schemas.microsoft.com/office/drawing/2014/main" id="{6AB3F502-B7EA-437A-B871-F7A0C4EE2D14}"/>
              </a:ext>
              <a:ext uri="{D2CE33F2-626C-4A97-9AF0-DAA617412145}">
                <a16:creationId xmlns="" xmlns:p14="http://schemas.microsoft.com/office/powerpoint/2010/main" xmlns:a16="http://schemas.microsoft.com/office/drawing/2014/main\" id="8164B034-F403-4D70-89B8-4E2C47398649"/>
              </a:ext>
            </a:extLst>
          </p:cNvPr>
          <p:cNvSpPr txBox="1"/>
          <p:nvPr>
            <p:custDataLst>
              <p:tags r:id="rId31"/>
            </p:custDataLst>
          </p:nvPr>
        </p:nvSpPr>
        <p:spPr>
          <a:xfrm>
            <a:off x="2133600" y="2107332"/>
            <a:ext cx="482600" cy="152400"/>
          </a:xfrm>
          <a:prstGeom prst="rect">
            <a:avLst/>
          </a:prstGeom>
          <a:noFill/>
        </p:spPr>
        <p:txBody>
          <a:bodyPr vert="horz" wrap="square" lIns="0" tIns="0" rIns="0" bIns="0" rtlCol="0" anchor="ctr" anchorCtr="0">
            <a:spAutoFit/>
          </a:bodyPr>
          <a:lstStyle/>
          <a:p>
            <a:pPr algn="l"/>
            <a:r>
              <a:rPr lang="en-US" sz="1000" b="0" i="0" u="none">
                <a:solidFill>
                  <a:srgbClr val="44546A">
                    <a:alpha val="100000"/>
                  </a:srgbClr>
                </a:solidFill>
                <a:latin typeface="Arial" panose="02040604050505020304" pitchFamily="18" charset="0"/>
              </a:rPr>
              <a:t>15 Jun</a:t>
            </a:r>
          </a:p>
        </p:txBody>
      </p:sp>
      <p:sp>
        <p:nvSpPr>
          <p:cNvPr id="40" name="OTLSHAPE_M_9a5bb597aa8149e9a14ba4dc1096dfb7_Title">
            <a:extLst>
              <a:ext uri="{FF2B5EF4-FFF2-40B4-BE49-F238E27FC236}">
                <a16:creationId xmlns:a16="http://schemas.microsoft.com/office/drawing/2014/main" id="{D122C5C3-99C5-49D5-9724-6692E88D92CF}"/>
              </a:ext>
              <a:ext uri="{75A23176-BBDD-4B73-AB87-737F4C0EEEFC}">
                <a16:creationId xmlns="" xmlns:p14="http://schemas.microsoft.com/office/powerpoint/2010/main" xmlns:a16="http://schemas.microsoft.com/office/drawing/2014/main\" id="E20B81F3-4FDF-4558-966D-BFEA7BA0DC1F"/>
              </a:ext>
            </a:extLst>
          </p:cNvPr>
          <p:cNvSpPr txBox="1"/>
          <p:nvPr>
            <p:custDataLst>
              <p:tags r:id="rId32"/>
            </p:custDataLst>
          </p:nvPr>
        </p:nvSpPr>
        <p:spPr>
          <a:xfrm>
            <a:off x="8928100" y="1916832"/>
            <a:ext cx="850900" cy="165100"/>
          </a:xfrm>
          <a:prstGeom prst="rect">
            <a:avLst/>
          </a:prstGeom>
          <a:noFill/>
        </p:spPr>
        <p:txBody>
          <a:bodyPr vert="horz" wrap="square" lIns="0" tIns="0" rIns="0" bIns="0" rtlCol="0" anchor="ctr" anchorCtr="0">
            <a:spAutoFit/>
          </a:bodyPr>
          <a:lstStyle/>
          <a:p>
            <a:pPr algn="ctr"/>
            <a:r>
              <a:rPr lang="en-US" sz="1100" b="1" i="0" u="none">
                <a:solidFill>
                  <a:srgbClr val="000000">
                    <a:alpha val="100000"/>
                  </a:srgbClr>
                </a:solidFill>
                <a:latin typeface="Arial" panose="02040604050505020304" pitchFamily="18" charset="0"/>
              </a:rPr>
              <a:t>Submission</a:t>
            </a:r>
          </a:p>
        </p:txBody>
      </p:sp>
      <p:sp>
        <p:nvSpPr>
          <p:cNvPr id="41" name="OTLSHAPE_M_9a5bb597aa8149e9a14ba4dc1096dfb7_Date">
            <a:extLst>
              <a:ext uri="{FF2B5EF4-FFF2-40B4-BE49-F238E27FC236}">
                <a16:creationId xmlns:a16="http://schemas.microsoft.com/office/drawing/2014/main" id="{EFB20A13-7DC7-4ECD-A049-7041973F7B1D}"/>
              </a:ext>
              <a:ext uri="{D011E397-FBC8-47C0-BF56-854717E59309}">
                <a16:creationId xmlns="" xmlns:p14="http://schemas.microsoft.com/office/powerpoint/2010/main" xmlns:a16="http://schemas.microsoft.com/office/drawing/2014/main\" id="8C90B31B-E877-4956-8764-8182C0E24E83"/>
              </a:ext>
            </a:extLst>
          </p:cNvPr>
          <p:cNvSpPr txBox="1"/>
          <p:nvPr>
            <p:custDataLst>
              <p:tags r:id="rId33"/>
            </p:custDataLst>
          </p:nvPr>
        </p:nvSpPr>
        <p:spPr>
          <a:xfrm>
            <a:off x="9105900" y="2081932"/>
            <a:ext cx="482600" cy="152400"/>
          </a:xfrm>
          <a:prstGeom prst="rect">
            <a:avLst/>
          </a:prstGeom>
          <a:noFill/>
        </p:spPr>
        <p:txBody>
          <a:bodyPr vert="horz" wrap="square" lIns="0" tIns="0" rIns="0" bIns="0" rtlCol="0" anchor="ctr" anchorCtr="0">
            <a:spAutoFit/>
          </a:bodyPr>
          <a:lstStyle/>
          <a:p>
            <a:pPr algn="ctr"/>
            <a:r>
              <a:rPr lang="en-US" sz="1000" b="0" i="0" u="none">
                <a:solidFill>
                  <a:srgbClr val="44546A">
                    <a:alpha val="100000"/>
                  </a:srgbClr>
                </a:solidFill>
                <a:latin typeface="Arial" panose="02040604050505020304" pitchFamily="18" charset="0"/>
              </a:rPr>
              <a:t>29 Oct</a:t>
            </a:r>
          </a:p>
        </p:txBody>
      </p:sp>
      <p:sp>
        <p:nvSpPr>
          <p:cNvPr id="42" name="OTLSHAPE_M_6dc53324fcb540f48453f838463a9215_Shape">
            <a:extLst>
              <a:ext uri="{FF2B5EF4-FFF2-40B4-BE49-F238E27FC236}">
                <a16:creationId xmlns:a16="http://schemas.microsoft.com/office/drawing/2014/main" id="{6080AEF1-396A-4224-9972-F58427420F34}"/>
              </a:ext>
            </a:extLst>
          </p:cNvPr>
          <p:cNvSpPr/>
          <p:nvPr>
            <p:custDataLst>
              <p:tags r:id="rId34"/>
            </p:custDataLst>
          </p:nvPr>
        </p:nvSpPr>
        <p:spPr>
          <a:xfrm rot="-5400000">
            <a:off x="10325100" y="2018432"/>
            <a:ext cx="165100" cy="165100"/>
          </a:xfrm>
          <a:prstGeom prst="flowChartMerge">
            <a:avLst/>
          </a:prstGeom>
          <a:solidFill>
            <a:srgbClr val="000000">
              <a:alpha val="100000"/>
            </a:srgbClr>
          </a:solidFill>
        </p:spPr>
      </p:sp>
      <p:sp>
        <p:nvSpPr>
          <p:cNvPr id="43" name="OTLSHAPE_M_6dc53324fcb540f48453f838463a9215_Title">
            <a:extLst>
              <a:ext uri="{FF2B5EF4-FFF2-40B4-BE49-F238E27FC236}">
                <a16:creationId xmlns:a16="http://schemas.microsoft.com/office/drawing/2014/main" id="{8AE36F68-D83B-4536-AFA2-3DDDC21C1081}"/>
              </a:ext>
              <a:ext uri="{850CD551-03C7-4DA4-A5F8-4E1276A5E027}">
                <a16:creationId xmlns="" xmlns:p14="http://schemas.microsoft.com/office/powerpoint/2010/main" xmlns:a16="http://schemas.microsoft.com/office/drawing/2014/main\" id="970D1D22-5271-42B6-9B34-A4939B8C37F6"/>
              </a:ext>
            </a:extLst>
          </p:cNvPr>
          <p:cNvSpPr txBox="1"/>
          <p:nvPr>
            <p:custDataLst>
              <p:tags r:id="rId35"/>
            </p:custDataLst>
          </p:nvPr>
        </p:nvSpPr>
        <p:spPr>
          <a:xfrm>
            <a:off x="10515600" y="1942232"/>
            <a:ext cx="1346200" cy="165100"/>
          </a:xfrm>
          <a:prstGeom prst="rect">
            <a:avLst/>
          </a:prstGeom>
          <a:noFill/>
        </p:spPr>
        <p:txBody>
          <a:bodyPr vert="horz" wrap="square" lIns="0" tIns="0" rIns="0" bIns="0" rtlCol="0" anchor="ctr" anchorCtr="0">
            <a:spAutoFit/>
          </a:bodyPr>
          <a:lstStyle/>
          <a:p>
            <a:pPr algn="l"/>
            <a:r>
              <a:rPr lang="en-US" sz="1100" b="1" i="0" u="none">
                <a:solidFill>
                  <a:srgbClr val="000000">
                    <a:alpha val="100000"/>
                  </a:srgbClr>
                </a:solidFill>
                <a:latin typeface="Arial" panose="02040604050505020304" pitchFamily="18" charset="0"/>
              </a:rPr>
              <a:t>Thesis completion</a:t>
            </a:r>
          </a:p>
        </p:txBody>
      </p:sp>
      <p:sp>
        <p:nvSpPr>
          <p:cNvPr id="44" name="OTLSHAPE_M_6dc53324fcb540f48453f838463a9215_Date">
            <a:extLst>
              <a:ext uri="{FF2B5EF4-FFF2-40B4-BE49-F238E27FC236}">
                <a16:creationId xmlns:a16="http://schemas.microsoft.com/office/drawing/2014/main" id="{FE6ED517-0136-4386-B708-EFD2D5EA0A72}"/>
              </a:ext>
              <a:ext uri="{F654517A-6DF4-42CA-8D0A-3817F4679460}">
                <a16:creationId xmlns="" xmlns:p14="http://schemas.microsoft.com/office/powerpoint/2010/main" xmlns:a16="http://schemas.microsoft.com/office/drawing/2014/main\" id="8C408507-EA25-42AF-8D0C-4F8F666BA311"/>
              </a:ext>
            </a:extLst>
          </p:cNvPr>
          <p:cNvSpPr txBox="1"/>
          <p:nvPr>
            <p:custDataLst>
              <p:tags r:id="rId36"/>
            </p:custDataLst>
          </p:nvPr>
        </p:nvSpPr>
        <p:spPr>
          <a:xfrm>
            <a:off x="10515600" y="2107332"/>
            <a:ext cx="482600" cy="152400"/>
          </a:xfrm>
          <a:prstGeom prst="rect">
            <a:avLst/>
          </a:prstGeom>
          <a:noFill/>
        </p:spPr>
        <p:txBody>
          <a:bodyPr vert="horz" wrap="square" lIns="0" tIns="0" rIns="0" bIns="0" rtlCol="0" anchor="ctr" anchorCtr="0">
            <a:spAutoFit/>
          </a:bodyPr>
          <a:lstStyle/>
          <a:p>
            <a:pPr algn="l"/>
            <a:r>
              <a:rPr lang="en-US" sz="1000" b="0" i="0" u="none">
                <a:solidFill>
                  <a:srgbClr val="44546A">
                    <a:alpha val="100000"/>
                  </a:srgbClr>
                </a:solidFill>
                <a:latin typeface="Arial" panose="02040604050505020304" pitchFamily="18" charset="0"/>
              </a:rPr>
              <a:t>15 Nov</a:t>
            </a:r>
          </a:p>
        </p:txBody>
      </p:sp>
      <p:sp>
        <p:nvSpPr>
          <p:cNvPr id="45" name="OTLSHAPE_T_02907b28bae94accb0ef125881463508_Shape">
            <a:extLst>
              <a:ext uri="{FF2B5EF4-FFF2-40B4-BE49-F238E27FC236}">
                <a16:creationId xmlns:a16="http://schemas.microsoft.com/office/drawing/2014/main" id="{ADDC3D0F-6DB3-4A4E-A1FC-298C6F7124F8}"/>
              </a:ext>
            </a:extLst>
          </p:cNvPr>
          <p:cNvSpPr/>
          <p:nvPr>
            <p:custDataLst>
              <p:tags r:id="rId37"/>
            </p:custDataLst>
          </p:nvPr>
        </p:nvSpPr>
        <p:spPr>
          <a:xfrm>
            <a:off x="1841500" y="3466232"/>
            <a:ext cx="330200" cy="203200"/>
          </a:xfrm>
          <a:prstGeom prst="rightArrow">
            <a:avLst>
              <a:gd name="adj1" fmla="val 75000"/>
              <a:gd name="adj2" fmla="val 50000"/>
            </a:avLst>
          </a:prstGeom>
          <a:solidFill>
            <a:srgbClr val="BFBFBF">
              <a:alpha val="100000"/>
            </a:srgbClr>
          </a:solidFill>
        </p:spPr>
      </p:sp>
      <p:sp>
        <p:nvSpPr>
          <p:cNvPr id="46" name="OTLSHAPE_T_02907b28bae94accb0ef125881463508_Duration">
            <a:extLst>
              <a:ext uri="{FF2B5EF4-FFF2-40B4-BE49-F238E27FC236}">
                <a16:creationId xmlns:a16="http://schemas.microsoft.com/office/drawing/2014/main" id="{05F6C5CD-69A5-4A8D-8E7D-1233D1A6B055}"/>
              </a:ext>
              <a:ext uri="{8809ACA6-4CE2-4959-B400-AC01D004C66A}">
                <a16:creationId xmlns="" xmlns:p14="http://schemas.microsoft.com/office/powerpoint/2010/main" xmlns:a16="http://schemas.microsoft.com/office/drawing/2014/main\" id="2863BA15-BF6C-4CE9-964C-0B29AD46ED0C"/>
              </a:ext>
            </a:extLst>
          </p:cNvPr>
          <p:cNvSpPr txBox="1"/>
          <p:nvPr>
            <p:custDataLst>
              <p:tags r:id="rId38"/>
            </p:custDataLst>
          </p:nvPr>
        </p:nvSpPr>
        <p:spPr>
          <a:xfrm>
            <a:off x="1308100" y="3491632"/>
            <a:ext cx="482600" cy="152400"/>
          </a:xfrm>
          <a:prstGeom prst="rect">
            <a:avLst/>
          </a:prstGeom>
          <a:noFill/>
        </p:spPr>
        <p:txBody>
          <a:bodyPr vert="horz" wrap="square" lIns="0" tIns="0" rIns="0" bIns="0" rtlCol="0" anchor="ctr" anchorCtr="0">
            <a:spAutoFit/>
          </a:bodyPr>
          <a:lstStyle/>
          <a:p>
            <a:pPr algn="ctr"/>
            <a:r>
              <a:rPr lang="en-US" sz="1000" b="0" i="0" u="none">
                <a:solidFill>
                  <a:srgbClr val="000000">
                    <a:alpha val="100000"/>
                  </a:srgbClr>
                </a:solidFill>
                <a:latin typeface="Arial" panose="02040604050505020304" pitchFamily="18" charset="0"/>
              </a:rPr>
              <a:t>5 days</a:t>
            </a:r>
          </a:p>
        </p:txBody>
      </p:sp>
      <p:sp>
        <p:nvSpPr>
          <p:cNvPr id="47" name="OTLSHAPE_T_02907b28bae94accb0ef125881463508_Title">
            <a:extLst>
              <a:ext uri="{FF2B5EF4-FFF2-40B4-BE49-F238E27FC236}">
                <a16:creationId xmlns:a16="http://schemas.microsoft.com/office/drawing/2014/main" id="{6AEBC61E-2858-4E6B-A48D-119CFB2165D0}"/>
              </a:ext>
              <a:ext uri="{5AD55D2F-5AF7-42BF-A5CC-ED63DC2374E6}">
                <a16:creationId xmlns="" xmlns:p14="http://schemas.microsoft.com/office/powerpoint/2010/main" xmlns:a16="http://schemas.microsoft.com/office/drawing/2014/main\" id="0A886F63-C8D7-43CA-970E-D20E52C10D36"/>
              </a:ext>
            </a:extLst>
          </p:cNvPr>
          <p:cNvSpPr txBox="1"/>
          <p:nvPr>
            <p:custDataLst>
              <p:tags r:id="rId39"/>
            </p:custDataLst>
          </p:nvPr>
        </p:nvSpPr>
        <p:spPr>
          <a:xfrm>
            <a:off x="1905000" y="3319489"/>
            <a:ext cx="1341120" cy="152400"/>
          </a:xfrm>
          <a:prstGeom prst="rect">
            <a:avLst/>
          </a:prstGeom>
          <a:noFill/>
        </p:spPr>
        <p:txBody>
          <a:bodyPr vert="horz" wrap="square" lIns="36576" tIns="0" rIns="0" bIns="0" rtlCol="0" anchor="ctr" anchorCtr="0">
            <a:spAutoFit/>
          </a:bodyPr>
          <a:lstStyle/>
          <a:p>
            <a:pPr algn="l"/>
            <a:r>
              <a:rPr lang="en-US" sz="1000" b="1" i="0" u="none" dirty="0">
                <a:solidFill>
                  <a:srgbClr val="000000">
                    <a:alpha val="100000"/>
                  </a:srgbClr>
                </a:solidFill>
                <a:latin typeface="Arial" panose="02040604050505020304" pitchFamily="18" charset="0"/>
              </a:rPr>
              <a:t>Preparation Phase</a:t>
            </a:r>
          </a:p>
        </p:txBody>
      </p:sp>
      <p:sp>
        <p:nvSpPr>
          <p:cNvPr id="48" name="OTLSHAPE_T_71c8bc1db8db4210b6ac44ddd9c655c6_Shape">
            <a:extLst>
              <a:ext uri="{FF2B5EF4-FFF2-40B4-BE49-F238E27FC236}">
                <a16:creationId xmlns:a16="http://schemas.microsoft.com/office/drawing/2014/main" id="{9461CA0E-C7A2-49D4-ADDA-D23D86B405EF}"/>
              </a:ext>
            </a:extLst>
          </p:cNvPr>
          <p:cNvSpPr/>
          <p:nvPr>
            <p:custDataLst>
              <p:tags r:id="rId40"/>
            </p:custDataLst>
          </p:nvPr>
        </p:nvSpPr>
        <p:spPr>
          <a:xfrm>
            <a:off x="2134096" y="3948832"/>
            <a:ext cx="4826000" cy="203200"/>
          </a:xfrm>
          <a:prstGeom prst="rightArrow">
            <a:avLst>
              <a:gd name="adj1" fmla="val 75000"/>
              <a:gd name="adj2" fmla="val 50000"/>
            </a:avLst>
          </a:prstGeom>
          <a:solidFill>
            <a:srgbClr val="9BBB59">
              <a:alpha val="100000"/>
            </a:srgbClr>
          </a:solidFill>
        </p:spPr>
      </p:sp>
      <p:sp>
        <p:nvSpPr>
          <p:cNvPr id="49" name="OTLSHAPE_T_71c8bc1db8db4210b6ac44ddd9c655c6_Title">
            <a:extLst>
              <a:ext uri="{FF2B5EF4-FFF2-40B4-BE49-F238E27FC236}">
                <a16:creationId xmlns:a16="http://schemas.microsoft.com/office/drawing/2014/main" id="{3AED9731-F038-445D-9A65-25D0FFBD76B9}"/>
              </a:ext>
              <a:ext uri="{320BAD5A-A36B-484E-9000-492944A09714}">
                <a16:creationId xmlns="" xmlns:p14="http://schemas.microsoft.com/office/powerpoint/2010/main" xmlns:a16="http://schemas.microsoft.com/office/drawing/2014/main\" id="6838033C-AF74-4FC6-B613-F9076116928A"/>
              </a:ext>
            </a:extLst>
          </p:cNvPr>
          <p:cNvSpPr txBox="1"/>
          <p:nvPr>
            <p:custDataLst>
              <p:tags r:id="rId41"/>
            </p:custDataLst>
          </p:nvPr>
        </p:nvSpPr>
        <p:spPr>
          <a:xfrm>
            <a:off x="2171700" y="3796432"/>
            <a:ext cx="1201420" cy="152400"/>
          </a:xfrm>
          <a:prstGeom prst="rect">
            <a:avLst/>
          </a:prstGeom>
          <a:noFill/>
        </p:spPr>
        <p:txBody>
          <a:bodyPr vert="horz" wrap="square" lIns="36576" tIns="0" rIns="0" bIns="0" rtlCol="0" anchor="ctr" anchorCtr="0">
            <a:spAutoFit/>
          </a:bodyPr>
          <a:lstStyle/>
          <a:p>
            <a:pPr algn="l"/>
            <a:r>
              <a:rPr lang="en-US" sz="1000" b="1" i="0" u="none" dirty="0">
                <a:solidFill>
                  <a:srgbClr val="000000">
                    <a:alpha val="100000"/>
                  </a:srgbClr>
                </a:solidFill>
                <a:latin typeface="Arial" panose="02040604050505020304" pitchFamily="18" charset="0"/>
              </a:rPr>
              <a:t>Research Phase</a:t>
            </a:r>
          </a:p>
        </p:txBody>
      </p:sp>
      <p:sp>
        <p:nvSpPr>
          <p:cNvPr id="50" name="OTLSHAPE_T_71c8bc1db8db4210b6ac44ddd9c655c6_Duration">
            <a:extLst>
              <a:ext uri="{FF2B5EF4-FFF2-40B4-BE49-F238E27FC236}">
                <a16:creationId xmlns:a16="http://schemas.microsoft.com/office/drawing/2014/main" id="{06D774AD-A110-4CC8-AA59-88B4FA8B73D9}"/>
              </a:ext>
              <a:ext uri="{7FB90E55-6981-47D6-AE68-5927892C9885}">
                <a16:creationId xmlns="" xmlns:p14="http://schemas.microsoft.com/office/powerpoint/2010/main" xmlns:a16="http://schemas.microsoft.com/office/drawing/2014/main\" id="54CFBADD-6EE1-4352-96CC-6113A4D53F40"/>
              </a:ext>
            </a:extLst>
          </p:cNvPr>
          <p:cNvSpPr txBox="1"/>
          <p:nvPr>
            <p:custDataLst>
              <p:tags r:id="rId42"/>
            </p:custDataLst>
          </p:nvPr>
        </p:nvSpPr>
        <p:spPr>
          <a:xfrm>
            <a:off x="4292600" y="3974232"/>
            <a:ext cx="482600" cy="152400"/>
          </a:xfrm>
          <a:prstGeom prst="rect">
            <a:avLst/>
          </a:prstGeom>
          <a:noFill/>
        </p:spPr>
        <p:txBody>
          <a:bodyPr vert="horz" wrap="square" lIns="0" tIns="0" rIns="0" bIns="0" rtlCol="0" anchor="ctr" anchorCtr="0">
            <a:spAutoFit/>
          </a:bodyPr>
          <a:lstStyle/>
          <a:p>
            <a:pPr algn="ctr"/>
            <a:r>
              <a:rPr lang="en-US" sz="1000" b="0" i="0" u="none" dirty="0">
                <a:solidFill>
                  <a:srgbClr val="000000">
                    <a:alpha val="100000"/>
                  </a:srgbClr>
                </a:solidFill>
                <a:latin typeface="Arial" panose="02040604050505020304" pitchFamily="18" charset="0"/>
              </a:rPr>
              <a:t>62 days</a:t>
            </a:r>
          </a:p>
        </p:txBody>
      </p:sp>
      <p:sp>
        <p:nvSpPr>
          <p:cNvPr id="51" name="OTLSHAPE_T_5baf7d35970745be8d7f5e653a144cad_Shape">
            <a:extLst>
              <a:ext uri="{FF2B5EF4-FFF2-40B4-BE49-F238E27FC236}">
                <a16:creationId xmlns:a16="http://schemas.microsoft.com/office/drawing/2014/main" id="{1C5DC8E5-3A81-48A1-A4D9-0B3930240967}"/>
              </a:ext>
            </a:extLst>
          </p:cNvPr>
          <p:cNvSpPr/>
          <p:nvPr>
            <p:custDataLst>
              <p:tags r:id="rId43"/>
            </p:custDataLst>
          </p:nvPr>
        </p:nvSpPr>
        <p:spPr>
          <a:xfrm>
            <a:off x="4727849" y="4538574"/>
            <a:ext cx="3590651" cy="203200"/>
          </a:xfrm>
          <a:prstGeom prst="rightArrow">
            <a:avLst>
              <a:gd name="adj1" fmla="val 75000"/>
              <a:gd name="adj2" fmla="val 50000"/>
            </a:avLst>
          </a:prstGeom>
          <a:solidFill>
            <a:srgbClr val="0070C0">
              <a:alpha val="100000"/>
            </a:srgbClr>
          </a:solidFill>
        </p:spPr>
      </p:sp>
      <p:sp>
        <p:nvSpPr>
          <p:cNvPr id="52" name="OTLSHAPE_T_5baf7d35970745be8d7f5e653a144cad_Title">
            <a:extLst>
              <a:ext uri="{FF2B5EF4-FFF2-40B4-BE49-F238E27FC236}">
                <a16:creationId xmlns:a16="http://schemas.microsoft.com/office/drawing/2014/main" id="{B8672AEA-013F-4546-9BA1-C8FC92FF28D7}"/>
              </a:ext>
              <a:ext uri="{831BC08A-4A45-40C0-AD3A-1EEA6C595337}">
                <a16:creationId xmlns="" xmlns:p14="http://schemas.microsoft.com/office/powerpoint/2010/main" xmlns:a16="http://schemas.microsoft.com/office/drawing/2014/main\" id="9434FBD6-3DAE-4374-B5E9-1661A5D65777"/>
              </a:ext>
            </a:extLst>
          </p:cNvPr>
          <p:cNvSpPr txBox="1"/>
          <p:nvPr>
            <p:custDataLst>
              <p:tags r:id="rId44"/>
            </p:custDataLst>
          </p:nvPr>
        </p:nvSpPr>
        <p:spPr>
          <a:xfrm>
            <a:off x="4775200" y="4386174"/>
            <a:ext cx="935990" cy="152400"/>
          </a:xfrm>
          <a:prstGeom prst="rect">
            <a:avLst/>
          </a:prstGeom>
          <a:noFill/>
        </p:spPr>
        <p:txBody>
          <a:bodyPr vert="horz" wrap="square" lIns="36576" tIns="0" rIns="0" bIns="0" rtlCol="0" anchor="ctr" anchorCtr="0">
            <a:spAutoFit/>
          </a:bodyPr>
          <a:lstStyle/>
          <a:p>
            <a:pPr algn="l"/>
            <a:r>
              <a:rPr lang="en-US" sz="1000" b="1" i="0" u="none" dirty="0">
                <a:solidFill>
                  <a:srgbClr val="000000">
                    <a:alpha val="100000"/>
                  </a:srgbClr>
                </a:solidFill>
                <a:latin typeface="Arial" panose="02040604050505020304" pitchFamily="18" charset="0"/>
              </a:rPr>
              <a:t>Writing Phase</a:t>
            </a:r>
          </a:p>
        </p:txBody>
      </p:sp>
      <p:sp>
        <p:nvSpPr>
          <p:cNvPr id="53" name="OTLSHAPE_T_5baf7d35970745be8d7f5e653a144cad_Duration">
            <a:extLst>
              <a:ext uri="{FF2B5EF4-FFF2-40B4-BE49-F238E27FC236}">
                <a16:creationId xmlns:a16="http://schemas.microsoft.com/office/drawing/2014/main" id="{416795B1-A0A3-4319-97CC-1A10C2DC6A4C}"/>
              </a:ext>
              <a:ext uri="{54FC5C76-5A4C-4CB4-8FA4-5F191192F71A}">
                <a16:creationId xmlns="" xmlns:p14="http://schemas.microsoft.com/office/powerpoint/2010/main" xmlns:a16="http://schemas.microsoft.com/office/drawing/2014/main\" id="6CDD3DE2-FF8B-4BD1-BBDA-02AFE0968FE7"/>
              </a:ext>
            </a:extLst>
          </p:cNvPr>
          <p:cNvSpPr txBox="1"/>
          <p:nvPr>
            <p:custDataLst>
              <p:tags r:id="rId45"/>
            </p:custDataLst>
          </p:nvPr>
        </p:nvSpPr>
        <p:spPr>
          <a:xfrm>
            <a:off x="6279557" y="4563974"/>
            <a:ext cx="482600" cy="152400"/>
          </a:xfrm>
          <a:prstGeom prst="rect">
            <a:avLst/>
          </a:prstGeom>
          <a:noFill/>
        </p:spPr>
        <p:txBody>
          <a:bodyPr vert="horz" wrap="square" lIns="0" tIns="0" rIns="0" bIns="0" rtlCol="0" anchor="ctr" anchorCtr="0">
            <a:spAutoFit/>
          </a:bodyPr>
          <a:lstStyle/>
          <a:p>
            <a:pPr algn="ctr"/>
            <a:r>
              <a:rPr lang="en-US" sz="1000" b="0" i="0" u="none" dirty="0">
                <a:solidFill>
                  <a:srgbClr val="000000">
                    <a:alpha val="100000"/>
                  </a:srgbClr>
                </a:solidFill>
                <a:latin typeface="Arial" panose="02040604050505020304" pitchFamily="18" charset="0"/>
              </a:rPr>
              <a:t>50 days</a:t>
            </a:r>
          </a:p>
        </p:txBody>
      </p:sp>
      <p:sp>
        <p:nvSpPr>
          <p:cNvPr id="54" name="OTLSHAPE_T_273a953e14584433ac4c29030ed0a1fc_Shape">
            <a:extLst>
              <a:ext uri="{FF2B5EF4-FFF2-40B4-BE49-F238E27FC236}">
                <a16:creationId xmlns:a16="http://schemas.microsoft.com/office/drawing/2014/main" id="{9998F4F1-7D0C-486E-9562-2E0D4BDE4A89}"/>
              </a:ext>
            </a:extLst>
          </p:cNvPr>
          <p:cNvSpPr/>
          <p:nvPr>
            <p:custDataLst>
              <p:tags r:id="rId46"/>
            </p:custDataLst>
          </p:nvPr>
        </p:nvSpPr>
        <p:spPr>
          <a:xfrm>
            <a:off x="8318500" y="5061261"/>
            <a:ext cx="927100" cy="203200"/>
          </a:xfrm>
          <a:prstGeom prst="rightArrow">
            <a:avLst>
              <a:gd name="adj1" fmla="val 75000"/>
              <a:gd name="adj2" fmla="val 50000"/>
            </a:avLst>
          </a:prstGeom>
          <a:solidFill>
            <a:srgbClr val="FFBF04">
              <a:alpha val="100000"/>
            </a:srgbClr>
          </a:solidFill>
        </p:spPr>
      </p:sp>
      <p:sp>
        <p:nvSpPr>
          <p:cNvPr id="55" name="OTLSHAPE_T_273a953e14584433ac4c29030ed0a1fc_Title">
            <a:extLst>
              <a:ext uri="{FF2B5EF4-FFF2-40B4-BE49-F238E27FC236}">
                <a16:creationId xmlns:a16="http://schemas.microsoft.com/office/drawing/2014/main" id="{74EBE5D9-5BD6-46BA-AA30-75515F5BEEA7}"/>
              </a:ext>
              <a:ext uri="{80A81CB5-BD33-43F2-A34B-624644556592}">
                <a16:creationId xmlns="" xmlns:p14="http://schemas.microsoft.com/office/powerpoint/2010/main" xmlns:a16="http://schemas.microsoft.com/office/drawing/2014/main\" id="6468DCB6-112F-4E7C-9F10-9FCB72017959"/>
              </a:ext>
            </a:extLst>
          </p:cNvPr>
          <p:cNvSpPr txBox="1"/>
          <p:nvPr>
            <p:custDataLst>
              <p:tags r:id="rId47"/>
            </p:custDataLst>
          </p:nvPr>
        </p:nvSpPr>
        <p:spPr>
          <a:xfrm>
            <a:off x="8315383" y="4908861"/>
            <a:ext cx="1201420" cy="152400"/>
          </a:xfrm>
          <a:prstGeom prst="rect">
            <a:avLst/>
          </a:prstGeom>
          <a:noFill/>
        </p:spPr>
        <p:txBody>
          <a:bodyPr vert="horz" wrap="square" lIns="36576" tIns="0" rIns="0" bIns="0" rtlCol="0" anchor="ctr" anchorCtr="0">
            <a:spAutoFit/>
          </a:bodyPr>
          <a:lstStyle/>
          <a:p>
            <a:pPr algn="l"/>
            <a:r>
              <a:rPr lang="en-US" sz="1000" b="1" i="0" u="none" dirty="0">
                <a:solidFill>
                  <a:srgbClr val="000000">
                    <a:alpha val="100000"/>
                  </a:srgbClr>
                </a:solidFill>
                <a:latin typeface="Arial" panose="02040604050505020304" pitchFamily="18" charset="0"/>
              </a:rPr>
              <a:t>Correction Phase</a:t>
            </a:r>
          </a:p>
        </p:txBody>
      </p:sp>
      <p:sp>
        <p:nvSpPr>
          <p:cNvPr id="56" name="OTLSHAPE_T_273a953e14584433ac4c29030ed0a1fc_Duration">
            <a:extLst>
              <a:ext uri="{FF2B5EF4-FFF2-40B4-BE49-F238E27FC236}">
                <a16:creationId xmlns:a16="http://schemas.microsoft.com/office/drawing/2014/main" id="{5BD04C9A-2A15-4B0B-99D7-0A4AD311F98B}"/>
              </a:ext>
              <a:ext uri="{D2440DFD-BA02-455F-A024-D5EC932FAC95}">
                <a16:creationId xmlns="" xmlns:p14="http://schemas.microsoft.com/office/powerpoint/2010/main" xmlns:a16="http://schemas.microsoft.com/office/drawing/2014/main\" id="7CE29350-14E4-4F81-BE2B-8A80578573B6"/>
              </a:ext>
            </a:extLst>
          </p:cNvPr>
          <p:cNvSpPr txBox="1"/>
          <p:nvPr>
            <p:custDataLst>
              <p:tags r:id="rId48"/>
            </p:custDataLst>
          </p:nvPr>
        </p:nvSpPr>
        <p:spPr>
          <a:xfrm>
            <a:off x="8545599" y="5090155"/>
            <a:ext cx="482600" cy="152400"/>
          </a:xfrm>
          <a:prstGeom prst="rect">
            <a:avLst/>
          </a:prstGeom>
          <a:noFill/>
        </p:spPr>
        <p:txBody>
          <a:bodyPr vert="horz" wrap="square" lIns="0" tIns="0" rIns="0" bIns="0" rtlCol="0" anchor="ctr" anchorCtr="0">
            <a:spAutoFit/>
          </a:bodyPr>
          <a:lstStyle/>
          <a:p>
            <a:pPr algn="ctr"/>
            <a:r>
              <a:rPr lang="en-US" sz="1000" b="0" i="0" u="none">
                <a:solidFill>
                  <a:srgbClr val="000000">
                    <a:alpha val="100000"/>
                  </a:srgbClr>
                </a:solidFill>
                <a:latin typeface="Arial" panose="02040604050505020304" pitchFamily="18" charset="0"/>
              </a:rPr>
              <a:t>12 days</a:t>
            </a:r>
          </a:p>
        </p:txBody>
      </p:sp>
      <p:sp>
        <p:nvSpPr>
          <p:cNvPr id="57" name="OTLSHAPE_T_d85705108a784905beb01e5c4270f17f_Shape">
            <a:extLst>
              <a:ext uri="{FF2B5EF4-FFF2-40B4-BE49-F238E27FC236}">
                <a16:creationId xmlns:a16="http://schemas.microsoft.com/office/drawing/2014/main" id="{D45DF01A-D4B6-4192-8BAA-D20D7B7506D8}"/>
              </a:ext>
            </a:extLst>
          </p:cNvPr>
          <p:cNvSpPr/>
          <p:nvPr>
            <p:custDataLst>
              <p:tags r:id="rId49"/>
            </p:custDataLst>
          </p:nvPr>
        </p:nvSpPr>
        <p:spPr>
          <a:xfrm>
            <a:off x="9255760" y="5371232"/>
            <a:ext cx="1041400" cy="203200"/>
          </a:xfrm>
          <a:prstGeom prst="leftRightArrow">
            <a:avLst>
              <a:gd name="adj1" fmla="val 75000"/>
              <a:gd name="adj2" fmla="val 50000"/>
            </a:avLst>
          </a:prstGeom>
          <a:solidFill>
            <a:srgbClr val="7030A0">
              <a:alpha val="100000"/>
            </a:srgbClr>
          </a:solidFill>
        </p:spPr>
      </p:sp>
      <p:sp>
        <p:nvSpPr>
          <p:cNvPr id="58" name="OTLSHAPE_T_d85705108a784905beb01e5c4270f17f_Title">
            <a:extLst>
              <a:ext uri="{FF2B5EF4-FFF2-40B4-BE49-F238E27FC236}">
                <a16:creationId xmlns:a16="http://schemas.microsoft.com/office/drawing/2014/main" id="{83617949-003E-4AFE-9CC6-C80B13B36CDF}"/>
              </a:ext>
              <a:ext uri="{5AB809E6-4767-490F-8979-6D6E3CA90DB0}">
                <a16:creationId xmlns="" xmlns:p14="http://schemas.microsoft.com/office/powerpoint/2010/main" xmlns:a16="http://schemas.microsoft.com/office/drawing/2014/main\" id="D5DADF88-FE09-49DB-A801-456D4B25D74A"/>
              </a:ext>
            </a:extLst>
          </p:cNvPr>
          <p:cNvSpPr txBox="1"/>
          <p:nvPr>
            <p:custDataLst>
              <p:tags r:id="rId50"/>
            </p:custDataLst>
          </p:nvPr>
        </p:nvSpPr>
        <p:spPr>
          <a:xfrm>
            <a:off x="9259570" y="5218832"/>
            <a:ext cx="530860" cy="152400"/>
          </a:xfrm>
          <a:prstGeom prst="rect">
            <a:avLst/>
          </a:prstGeom>
          <a:noFill/>
        </p:spPr>
        <p:txBody>
          <a:bodyPr vert="horz" wrap="square" lIns="36576" tIns="0" rIns="0" bIns="0" rtlCol="0" anchor="ctr" anchorCtr="0">
            <a:spAutoFit/>
          </a:bodyPr>
          <a:lstStyle/>
          <a:p>
            <a:pPr algn="l"/>
            <a:r>
              <a:rPr lang="en-US" sz="1000" b="1" i="0" u="none" dirty="0">
                <a:solidFill>
                  <a:srgbClr val="000000">
                    <a:alpha val="100000"/>
                  </a:srgbClr>
                </a:solidFill>
                <a:latin typeface="Arial" panose="02040604050505020304" pitchFamily="18" charset="0"/>
              </a:rPr>
              <a:t>Buffer</a:t>
            </a:r>
          </a:p>
        </p:txBody>
      </p:sp>
      <p:sp>
        <p:nvSpPr>
          <p:cNvPr id="59" name="OTLSHAPE_T_d85705108a784905beb01e5c4270f17f_JoinedDate">
            <a:extLst>
              <a:ext uri="{FF2B5EF4-FFF2-40B4-BE49-F238E27FC236}">
                <a16:creationId xmlns:a16="http://schemas.microsoft.com/office/drawing/2014/main" id="{AA3D5C24-51C8-4B34-9269-966E12C7090D}"/>
              </a:ext>
              <a:ext uri="{9EC43C19-8B56-4D46-AC0F-B11D0F66A2BD}">
                <a16:creationId xmlns="" xmlns:p14="http://schemas.microsoft.com/office/powerpoint/2010/main" xmlns:a16="http://schemas.microsoft.com/office/drawing/2014/main\" id="87ED9935-E28C-4196-AD1E-24FA98D2FD44"/>
              </a:ext>
            </a:extLst>
          </p:cNvPr>
          <p:cNvSpPr txBox="1"/>
          <p:nvPr>
            <p:custDataLst>
              <p:tags r:id="rId51"/>
            </p:custDataLst>
          </p:nvPr>
        </p:nvSpPr>
        <p:spPr>
          <a:xfrm>
            <a:off x="10337800" y="5630788"/>
            <a:ext cx="977900" cy="152400"/>
          </a:xfrm>
          <a:prstGeom prst="rect">
            <a:avLst/>
          </a:prstGeom>
          <a:noFill/>
        </p:spPr>
        <p:txBody>
          <a:bodyPr vert="horz" wrap="square" lIns="0" tIns="0" rIns="0" bIns="0" rtlCol="0" anchor="ctr" anchorCtr="0">
            <a:spAutoFit/>
          </a:bodyPr>
          <a:lstStyle/>
          <a:p>
            <a:pPr algn="l"/>
            <a:r>
              <a:rPr lang="en-US" sz="1000" b="0" i="0" u="none" dirty="0">
                <a:solidFill>
                  <a:srgbClr val="000000">
                    <a:alpha val="100000"/>
                  </a:srgbClr>
                </a:solidFill>
                <a:latin typeface="Arial" panose="02040604050505020304" pitchFamily="18" charset="0"/>
              </a:rPr>
              <a:t>28 Oct - 15 Nov</a:t>
            </a:r>
          </a:p>
        </p:txBody>
      </p:sp>
      <p:sp>
        <p:nvSpPr>
          <p:cNvPr id="60" name="OTLSHAPE_T_d85705108a784905beb01e5c4270f17f_Duration">
            <a:extLst>
              <a:ext uri="{FF2B5EF4-FFF2-40B4-BE49-F238E27FC236}">
                <a16:creationId xmlns:a16="http://schemas.microsoft.com/office/drawing/2014/main" id="{F33094F9-84AB-4534-8B3E-BFAB09C0655F}"/>
              </a:ext>
              <a:ext uri="{050F0DBF-CB1F-4639-A695-8EB36F043C6B}">
                <a16:creationId xmlns="" xmlns:p14="http://schemas.microsoft.com/office/powerpoint/2010/main" xmlns:a16="http://schemas.microsoft.com/office/drawing/2014/main\" id="1E738DEE-7B6D-46A8-A304-CB1BF1DE1B46"/>
              </a:ext>
            </a:extLst>
          </p:cNvPr>
          <p:cNvSpPr txBox="1"/>
          <p:nvPr>
            <p:custDataLst>
              <p:tags r:id="rId52"/>
            </p:custDataLst>
          </p:nvPr>
        </p:nvSpPr>
        <p:spPr>
          <a:xfrm>
            <a:off x="9535160" y="5396632"/>
            <a:ext cx="482600" cy="152400"/>
          </a:xfrm>
          <a:prstGeom prst="rect">
            <a:avLst/>
          </a:prstGeom>
          <a:noFill/>
        </p:spPr>
        <p:txBody>
          <a:bodyPr vert="horz" wrap="square" lIns="0" tIns="0" rIns="0" bIns="0" rtlCol="0" anchor="ctr" anchorCtr="0">
            <a:spAutoFit/>
          </a:bodyPr>
          <a:lstStyle/>
          <a:p>
            <a:pPr algn="ctr"/>
            <a:r>
              <a:rPr lang="en-US" sz="1000" b="0" i="0" u="none" dirty="0">
                <a:solidFill>
                  <a:srgbClr val="000000">
                    <a:alpha val="100000"/>
                  </a:srgbClr>
                </a:solidFill>
                <a:latin typeface="Arial" panose="02040604050505020304" pitchFamily="18" charset="0"/>
              </a:rPr>
              <a:t>13 days</a:t>
            </a:r>
          </a:p>
        </p:txBody>
      </p:sp>
    </p:spTree>
    <p:extLst>
      <p:ext uri="{BB962C8B-B14F-4D97-AF65-F5344CB8AC3E}">
        <p14:creationId xmlns:p14="http://schemas.microsoft.com/office/powerpoint/2010/main" val="4145813791"/>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31D40857-DAFE-43E2-B4E0-2D4ECC959FDD}"/>
              </a:ext>
            </a:extLst>
          </p:cNvPr>
          <p:cNvSpPr>
            <a:spLocks noGrp="1"/>
          </p:cNvSpPr>
          <p:nvPr>
            <p:ph type="title"/>
          </p:nvPr>
        </p:nvSpPr>
        <p:spPr/>
        <p:txBody>
          <a:bodyPr/>
          <a:lstStyle/>
          <a:p>
            <a:r>
              <a:rPr lang="en-US" dirty="0"/>
              <a:t>Motivation and background</a:t>
            </a:r>
          </a:p>
        </p:txBody>
      </p:sp>
      <p:sp>
        <p:nvSpPr>
          <p:cNvPr id="4" name="Datumsplatzhalter 3">
            <a:extLst>
              <a:ext uri="{FF2B5EF4-FFF2-40B4-BE49-F238E27FC236}">
                <a16:creationId xmlns:a16="http://schemas.microsoft.com/office/drawing/2014/main" id="{CA19BF85-08EA-4D89-8F59-E25809662D48}"/>
              </a:ext>
            </a:extLst>
          </p:cNvPr>
          <p:cNvSpPr>
            <a:spLocks noGrp="1"/>
          </p:cNvSpPr>
          <p:nvPr>
            <p:ph type="dt" sz="half" idx="10"/>
          </p:nvPr>
        </p:nvSpPr>
        <p:spPr/>
        <p:txBody>
          <a:bodyPr/>
          <a:lstStyle/>
          <a:p>
            <a:pPr>
              <a:defRPr/>
            </a:pPr>
            <a:r>
              <a:rPr lang="de-DE" dirty="0"/>
              <a:t>© </a:t>
            </a:r>
            <a:r>
              <a:rPr lang="de-DE" dirty="0" err="1"/>
              <a:t>sebis</a:t>
            </a:r>
            <a:endParaRPr lang="de-DE" dirty="0"/>
          </a:p>
        </p:txBody>
      </p:sp>
      <p:sp>
        <p:nvSpPr>
          <p:cNvPr id="5" name="Fußzeilenplatzhalter 4">
            <a:extLst>
              <a:ext uri="{FF2B5EF4-FFF2-40B4-BE49-F238E27FC236}">
                <a16:creationId xmlns:a16="http://schemas.microsoft.com/office/drawing/2014/main" id="{A001BF03-D44A-4A9A-82EF-E60F17A0F3C9}"/>
              </a:ext>
            </a:extLst>
          </p:cNvPr>
          <p:cNvSpPr>
            <a:spLocks noGrp="1"/>
          </p:cNvSpPr>
          <p:nvPr>
            <p:ph type="ftr" sz="quarter" idx="11"/>
          </p:nvPr>
        </p:nvSpPr>
        <p:spPr/>
        <p:txBody>
          <a:bodyPr/>
          <a:lstStyle/>
          <a:p>
            <a:pPr>
              <a:defRPr/>
            </a:pPr>
            <a:r>
              <a:rPr lang="en-US" dirty="0"/>
              <a:t>John Nguyen (TUM)</a:t>
            </a:r>
            <a:endParaRPr lang="de-DE" dirty="0"/>
          </a:p>
        </p:txBody>
      </p:sp>
      <p:sp>
        <p:nvSpPr>
          <p:cNvPr id="6" name="Foliennummernplatzhalter 5">
            <a:extLst>
              <a:ext uri="{FF2B5EF4-FFF2-40B4-BE49-F238E27FC236}">
                <a16:creationId xmlns:a16="http://schemas.microsoft.com/office/drawing/2014/main" id="{93FBBD99-3C51-484F-B52D-0E39B5B78D5B}"/>
              </a:ext>
            </a:extLst>
          </p:cNvPr>
          <p:cNvSpPr>
            <a:spLocks noGrp="1"/>
          </p:cNvSpPr>
          <p:nvPr>
            <p:ph type="sldNum" sz="quarter" idx="12"/>
          </p:nvPr>
        </p:nvSpPr>
        <p:spPr/>
        <p:txBody>
          <a:bodyPr/>
          <a:lstStyle/>
          <a:p>
            <a:pPr>
              <a:defRPr/>
            </a:pPr>
            <a:fld id="{E201E5CB-5EE0-4EA4-87FF-7D8A79A61969}" type="slidenum">
              <a:rPr lang="de-DE" smtClean="0"/>
              <a:pPr>
                <a:defRPr/>
              </a:pPr>
              <a:t>32</a:t>
            </a:fld>
            <a:endParaRPr lang="de-DE" dirty="0"/>
          </a:p>
        </p:txBody>
      </p:sp>
      <p:graphicFrame>
        <p:nvGraphicFramePr>
          <p:cNvPr id="10" name="ChartObject">
            <a:extLst>
              <a:ext uri="{FF2B5EF4-FFF2-40B4-BE49-F238E27FC236}">
                <a16:creationId xmlns:a16="http://schemas.microsoft.com/office/drawing/2014/main" id="{9F3FA6E7-9762-4AD4-B050-F8DEC97B4566}"/>
              </a:ext>
            </a:extLst>
          </p:cNvPr>
          <p:cNvGraphicFramePr/>
          <p:nvPr>
            <p:extLst>
              <p:ext uri="{D42A27DB-BD31-4B8C-83A1-F6EECF244321}">
                <p14:modId xmlns:p14="http://schemas.microsoft.com/office/powerpoint/2010/main" val="4175584558"/>
              </p:ext>
            </p:extLst>
          </p:nvPr>
        </p:nvGraphicFramePr>
        <p:xfrm>
          <a:off x="345270" y="985381"/>
          <a:ext cx="6609134" cy="4887238"/>
        </p:xfrm>
        <a:graphic>
          <a:graphicData uri="http://schemas.openxmlformats.org/drawingml/2006/chart">
            <c:chart xmlns:c="http://schemas.openxmlformats.org/drawingml/2006/chart" xmlns:r="http://schemas.openxmlformats.org/officeDocument/2006/relationships" r:id="rId2"/>
          </a:graphicData>
        </a:graphic>
      </p:graphicFrame>
      <p:sp>
        <p:nvSpPr>
          <p:cNvPr id="8" name="Inhaltsplatzhalter 7">
            <a:extLst>
              <a:ext uri="{FF2B5EF4-FFF2-40B4-BE49-F238E27FC236}">
                <a16:creationId xmlns:a16="http://schemas.microsoft.com/office/drawing/2014/main" id="{821CFB3B-9673-4139-B847-C6D87B74ED97}"/>
              </a:ext>
            </a:extLst>
          </p:cNvPr>
          <p:cNvSpPr>
            <a:spLocks noGrp="1"/>
          </p:cNvSpPr>
          <p:nvPr>
            <p:ph idx="1"/>
          </p:nvPr>
        </p:nvSpPr>
        <p:spPr>
          <a:xfrm>
            <a:off x="7176120" y="981076"/>
            <a:ext cx="4681447" cy="5400675"/>
          </a:xfrm>
        </p:spPr>
        <p:txBody>
          <a:bodyPr>
            <a:normAutofit lnSpcReduction="10000"/>
          </a:bodyPr>
          <a:lstStyle/>
          <a:p>
            <a:pPr marL="0" indent="0"/>
            <a:r>
              <a:rPr lang="en-US" b="1" dirty="0"/>
              <a:t>Challenge: </a:t>
            </a:r>
            <a:r>
              <a:rPr lang="en-US" dirty="0"/>
              <a:t>More and more data is being stored and processed </a:t>
            </a:r>
            <a:r>
              <a:rPr lang="en-US" dirty="0">
                <a:sym typeface="Wingdings" panose="05000000000000000000" pitchFamily="2" charset="2"/>
              </a:rPr>
              <a:t></a:t>
            </a:r>
            <a:r>
              <a:rPr lang="en-US" dirty="0"/>
              <a:t> Volume of stolen data increases </a:t>
            </a:r>
          </a:p>
          <a:p>
            <a:pPr marL="0" indent="0"/>
            <a:endParaRPr lang="en-US" b="1" dirty="0"/>
          </a:p>
          <a:p>
            <a:pPr marL="0" indent="0"/>
            <a:r>
              <a:rPr lang="en-US" b="1" dirty="0"/>
              <a:t>Issues:</a:t>
            </a:r>
          </a:p>
          <a:p>
            <a:pPr marL="285750" indent="-285750">
              <a:buFont typeface="Wingdings" panose="05000000000000000000" pitchFamily="2" charset="2"/>
              <a:buChar char="§"/>
            </a:pPr>
            <a:r>
              <a:rPr lang="en-US" b="1" dirty="0"/>
              <a:t>Violation of security principles</a:t>
            </a:r>
          </a:p>
          <a:p>
            <a:pPr marL="642937" lvl="1" indent="-285750"/>
            <a:r>
              <a:rPr lang="en-US" dirty="0"/>
              <a:t>Least privilege</a:t>
            </a:r>
          </a:p>
          <a:p>
            <a:pPr marL="642937" lvl="1" indent="-285750"/>
            <a:r>
              <a:rPr lang="en-US" dirty="0"/>
              <a:t>Defense in depth</a:t>
            </a:r>
          </a:p>
          <a:p>
            <a:pPr marL="642937" lvl="1" indent="-285750"/>
            <a:r>
              <a:rPr lang="en-US" dirty="0"/>
              <a:t>Minimum exposure</a:t>
            </a:r>
            <a:endParaRPr lang="en-US" b="1" dirty="0"/>
          </a:p>
          <a:p>
            <a:pPr marL="285750" indent="-285750">
              <a:buFont typeface="Wingdings" panose="05000000000000000000" pitchFamily="2" charset="2"/>
              <a:buChar char="§"/>
            </a:pPr>
            <a:r>
              <a:rPr lang="en-US" b="1" dirty="0"/>
              <a:t>Lack of security training</a:t>
            </a:r>
          </a:p>
          <a:p>
            <a:pPr marL="642937" lvl="1" indent="-285750"/>
            <a:r>
              <a:rPr lang="en-US" dirty="0"/>
              <a:t>Security awareness [8]</a:t>
            </a:r>
            <a:endParaRPr lang="en-US" b="1" dirty="0"/>
          </a:p>
          <a:p>
            <a:pPr marL="285750" indent="-285750">
              <a:buFont typeface="Wingdings" panose="05000000000000000000" pitchFamily="2" charset="2"/>
              <a:buChar char="§"/>
            </a:pPr>
            <a:r>
              <a:rPr lang="en-US" b="1" dirty="0"/>
              <a:t>Old technologies </a:t>
            </a:r>
            <a:r>
              <a:rPr lang="en-US" dirty="0"/>
              <a:t>[9]</a:t>
            </a:r>
          </a:p>
          <a:p>
            <a:pPr marL="285750" indent="-285750">
              <a:buFont typeface="Wingdings" panose="05000000000000000000" pitchFamily="2" charset="2"/>
              <a:buChar char="§"/>
            </a:pPr>
            <a:r>
              <a:rPr lang="en-US" b="1" dirty="0"/>
              <a:t>Conflict of interests between stakeholders</a:t>
            </a:r>
          </a:p>
          <a:p>
            <a:pPr marL="642937" lvl="1" indent="-285750"/>
            <a:r>
              <a:rPr lang="en-US" dirty="0"/>
              <a:t>Focus on functional requirements</a:t>
            </a:r>
          </a:p>
          <a:p>
            <a:pPr marL="642937" lvl="1" indent="-285750"/>
            <a:r>
              <a:rPr lang="en-US" dirty="0"/>
              <a:t>Developers ↔ Architects ↔ Management</a:t>
            </a:r>
          </a:p>
          <a:p>
            <a:pPr marL="285750" indent="-285750"/>
            <a:endParaRPr lang="en-US" dirty="0"/>
          </a:p>
          <a:p>
            <a:pPr marL="285750" indent="-285750">
              <a:buFont typeface="Wingdings" panose="05000000000000000000" pitchFamily="2" charset="2"/>
              <a:buChar char="§"/>
            </a:pPr>
            <a:endParaRPr lang="en-US" dirty="0"/>
          </a:p>
        </p:txBody>
      </p:sp>
      <p:sp>
        <p:nvSpPr>
          <p:cNvPr id="13" name="New shape">
            <a:extLst>
              <a:ext uri="{FF2B5EF4-FFF2-40B4-BE49-F238E27FC236}">
                <a16:creationId xmlns:a16="http://schemas.microsoft.com/office/drawing/2014/main" id="{D5E69F46-989F-410F-94D7-3F16700AED81}"/>
              </a:ext>
            </a:extLst>
          </p:cNvPr>
          <p:cNvSpPr/>
          <p:nvPr/>
        </p:nvSpPr>
        <p:spPr>
          <a:xfrm>
            <a:off x="551385" y="5868313"/>
            <a:ext cx="4464496" cy="513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b">
            <a:norm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l">
              <a:lnSpc>
                <a:spcPct val="100000"/>
              </a:lnSpc>
              <a:spcAft>
                <a:spcPct val="20000"/>
              </a:spcAft>
            </a:pPr>
            <a:r>
              <a:rPr sz="800" b="1" dirty="0">
                <a:solidFill>
                  <a:srgbClr val="555555"/>
                </a:solidFill>
                <a:latin typeface="Open Sans"/>
              </a:rPr>
              <a:t>Note: </a:t>
            </a:r>
            <a:r>
              <a:rPr sz="800" dirty="0">
                <a:solidFill>
                  <a:srgbClr val="555555"/>
                </a:solidFill>
                <a:latin typeface="Open Sans"/>
              </a:rPr>
              <a:t> Worldwide; April 2020; based on number of records lost</a:t>
            </a:r>
          </a:p>
          <a:p>
            <a:pPr algn="l"/>
            <a:r>
              <a:rPr sz="800" dirty="0">
                <a:solidFill>
                  <a:srgbClr val="555555"/>
                </a:solidFill>
                <a:latin typeface="Open Sans"/>
              </a:rPr>
              <a:t>Further information regarding this statistic can be found on </a:t>
            </a:r>
            <a:r>
              <a:rPr sz="800" dirty="0">
                <a:solidFill>
                  <a:srgbClr val="555555"/>
                </a:solidFill>
                <a:latin typeface="Open Sans"/>
                <a:hlinkClick r:id="rId3" action="ppaction://hlinksldjump"/>
              </a:rPr>
              <a:t>page 8</a:t>
            </a:r>
            <a:r>
              <a:rPr sz="800" dirty="0">
                <a:solidFill>
                  <a:srgbClr val="555555"/>
                </a:solidFill>
                <a:latin typeface="Open Sans"/>
              </a:rPr>
              <a:t>.</a:t>
            </a:r>
          </a:p>
          <a:p>
            <a:pPr algn="l"/>
            <a:r>
              <a:rPr sz="800" b="1" dirty="0">
                <a:solidFill>
                  <a:srgbClr val="555555"/>
                </a:solidFill>
                <a:latin typeface="Open Sans"/>
              </a:rPr>
              <a:t>Source(s): </a:t>
            </a:r>
            <a:r>
              <a:rPr sz="800" dirty="0">
                <a:solidFill>
                  <a:srgbClr val="555555"/>
                </a:solidFill>
                <a:latin typeface="Open Sans"/>
              </a:rPr>
              <a:t>Information is Beautiful; Various sources (</a:t>
            </a:r>
            <a:r>
              <a:rPr sz="800" dirty="0" err="1">
                <a:solidFill>
                  <a:srgbClr val="555555"/>
                </a:solidFill>
                <a:latin typeface="Open Sans"/>
              </a:rPr>
              <a:t>VizSweet</a:t>
            </a:r>
            <a:r>
              <a:rPr sz="800" dirty="0">
                <a:solidFill>
                  <a:srgbClr val="555555"/>
                </a:solidFill>
                <a:latin typeface="Open Sans"/>
              </a:rPr>
              <a:t>); Thomson Reuters; </a:t>
            </a:r>
            <a:r>
              <a:rPr sz="800" dirty="0">
                <a:solidFill>
                  <a:srgbClr val="555555"/>
                </a:solidFill>
                <a:latin typeface="Open Sans"/>
                <a:hlinkClick r:id="rId4"/>
              </a:rPr>
              <a:t>ID 290525</a:t>
            </a:r>
          </a:p>
        </p:txBody>
      </p:sp>
      <p:sp>
        <p:nvSpPr>
          <p:cNvPr id="2" name="Textfeld 1">
            <a:extLst>
              <a:ext uri="{FF2B5EF4-FFF2-40B4-BE49-F238E27FC236}">
                <a16:creationId xmlns:a16="http://schemas.microsoft.com/office/drawing/2014/main" id="{92B3C620-4804-432D-A12C-3BCFC2653B8D}"/>
              </a:ext>
            </a:extLst>
          </p:cNvPr>
          <p:cNvSpPr txBox="1"/>
          <p:nvPr/>
        </p:nvSpPr>
        <p:spPr>
          <a:xfrm>
            <a:off x="5087888" y="812338"/>
            <a:ext cx="3024336" cy="26161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100" dirty="0">
                <a:latin typeface="Arial" pitchFamily="34" charset="0"/>
              </a:rPr>
              <a:t>Numbers of record lost in Mio.</a:t>
            </a:r>
          </a:p>
        </p:txBody>
      </p:sp>
      <p:sp>
        <p:nvSpPr>
          <p:cNvPr id="11" name="Textfeld 10">
            <a:extLst>
              <a:ext uri="{FF2B5EF4-FFF2-40B4-BE49-F238E27FC236}">
                <a16:creationId xmlns:a16="http://schemas.microsoft.com/office/drawing/2014/main" id="{C835B77C-9EFB-41A9-B47B-46307157E647}"/>
              </a:ext>
            </a:extLst>
          </p:cNvPr>
          <p:cNvSpPr txBox="1"/>
          <p:nvPr/>
        </p:nvSpPr>
        <p:spPr>
          <a:xfrm>
            <a:off x="1343472" y="1108430"/>
            <a:ext cx="1584176" cy="26161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100" dirty="0">
                <a:latin typeface="Arial" pitchFamily="34" charset="0"/>
              </a:rPr>
              <a:t>Name of the company</a:t>
            </a:r>
          </a:p>
        </p:txBody>
      </p:sp>
    </p:spTree>
    <p:extLst>
      <p:ext uri="{BB962C8B-B14F-4D97-AF65-F5344CB8AC3E}">
        <p14:creationId xmlns:p14="http://schemas.microsoft.com/office/powerpoint/2010/main" val="3231049636"/>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152EF6-8DB4-4C40-A83A-26B3D9F60FFF}"/>
              </a:ext>
            </a:extLst>
          </p:cNvPr>
          <p:cNvSpPr>
            <a:spLocks noGrp="1"/>
          </p:cNvSpPr>
          <p:nvPr>
            <p:ph type="title"/>
          </p:nvPr>
        </p:nvSpPr>
        <p:spPr/>
        <p:txBody>
          <a:bodyPr/>
          <a:lstStyle/>
          <a:p>
            <a:r>
              <a:rPr lang="en-US" dirty="0"/>
              <a:t>Not so different after all</a:t>
            </a:r>
          </a:p>
        </p:txBody>
      </p:sp>
      <p:sp>
        <p:nvSpPr>
          <p:cNvPr id="4" name="Datumsplatzhalter 3">
            <a:extLst>
              <a:ext uri="{FF2B5EF4-FFF2-40B4-BE49-F238E27FC236}">
                <a16:creationId xmlns:a16="http://schemas.microsoft.com/office/drawing/2014/main" id="{87705A12-C1DF-427C-AE19-9D9BFC3254EE}"/>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3F659B6C-4FE9-4C8C-BFF1-8BEAF3920307}"/>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AC27BB30-2003-4CFC-A553-C317F9E62756}"/>
              </a:ext>
            </a:extLst>
          </p:cNvPr>
          <p:cNvSpPr>
            <a:spLocks noGrp="1"/>
          </p:cNvSpPr>
          <p:nvPr>
            <p:ph type="sldNum" sz="quarter" idx="12"/>
          </p:nvPr>
        </p:nvSpPr>
        <p:spPr/>
        <p:txBody>
          <a:bodyPr/>
          <a:lstStyle/>
          <a:p>
            <a:pPr>
              <a:defRPr/>
            </a:pPr>
            <a:fld id="{05BC9FAB-BDC1-47C0-A8BB-6E12A8205D33}" type="slidenum">
              <a:rPr lang="de-DE" smtClean="0"/>
              <a:pPr>
                <a:defRPr/>
              </a:pPr>
              <a:t>33</a:t>
            </a:fld>
            <a:endParaRPr lang="de-DE" dirty="0"/>
          </a:p>
        </p:txBody>
      </p:sp>
      <p:grpSp>
        <p:nvGrpSpPr>
          <p:cNvPr id="9" name="Gruppieren 8">
            <a:extLst>
              <a:ext uri="{FF2B5EF4-FFF2-40B4-BE49-F238E27FC236}">
                <a16:creationId xmlns:a16="http://schemas.microsoft.com/office/drawing/2014/main" id="{833B98FA-187C-4C29-92D0-F6F3B46C3EE0}"/>
              </a:ext>
            </a:extLst>
          </p:cNvPr>
          <p:cNvGrpSpPr/>
          <p:nvPr/>
        </p:nvGrpSpPr>
        <p:grpSpPr>
          <a:xfrm>
            <a:off x="2279576" y="2854954"/>
            <a:ext cx="7704856" cy="543955"/>
            <a:chOff x="2279576" y="2854954"/>
            <a:chExt cx="7704856" cy="543955"/>
          </a:xfrm>
        </p:grpSpPr>
        <p:pic>
          <p:nvPicPr>
            <p:cNvPr id="7" name="Inhaltsplatzhalter 8">
              <a:extLst>
                <a:ext uri="{FF2B5EF4-FFF2-40B4-BE49-F238E27FC236}">
                  <a16:creationId xmlns:a16="http://schemas.microsoft.com/office/drawing/2014/main" id="{5CA46B89-EF31-4EAD-B18A-8C87145EB6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2279576" y="2854956"/>
              <a:ext cx="1872208" cy="543953"/>
            </a:xfrm>
            <a:prstGeom prst="rect">
              <a:avLst/>
            </a:prstGeom>
            <a:noFill/>
            <a:ln w="9525">
              <a:noFill/>
              <a:miter lim="800000"/>
              <a:headEnd/>
              <a:tailEnd/>
            </a:ln>
          </p:spPr>
        </p:pic>
        <p:pic>
          <p:nvPicPr>
            <p:cNvPr id="15" name="Inhaltsplatzhalter 8">
              <a:extLst>
                <a:ext uri="{FF2B5EF4-FFF2-40B4-BE49-F238E27FC236}">
                  <a16:creationId xmlns:a16="http://schemas.microsoft.com/office/drawing/2014/main" id="{E970EA24-87D6-43DE-9A6A-DB05C204A4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223792" y="2854956"/>
              <a:ext cx="1872208" cy="543953"/>
            </a:xfrm>
            <a:prstGeom prst="rect">
              <a:avLst/>
            </a:prstGeom>
            <a:noFill/>
            <a:ln w="9525">
              <a:noFill/>
              <a:miter lim="800000"/>
              <a:headEnd/>
              <a:tailEnd/>
            </a:ln>
          </p:spPr>
        </p:pic>
        <p:pic>
          <p:nvPicPr>
            <p:cNvPr id="17" name="Inhaltsplatzhalter 8">
              <a:extLst>
                <a:ext uri="{FF2B5EF4-FFF2-40B4-BE49-F238E27FC236}">
                  <a16:creationId xmlns:a16="http://schemas.microsoft.com/office/drawing/2014/main" id="{2F503B45-7599-4EBB-AC45-7531CFC059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168008" y="2854955"/>
              <a:ext cx="1872208" cy="543953"/>
            </a:xfrm>
            <a:prstGeom prst="rect">
              <a:avLst/>
            </a:prstGeom>
            <a:noFill/>
            <a:ln w="9525">
              <a:noFill/>
              <a:miter lim="800000"/>
              <a:headEnd/>
              <a:tailEnd/>
            </a:ln>
          </p:spPr>
        </p:pic>
        <p:pic>
          <p:nvPicPr>
            <p:cNvPr id="19" name="Inhaltsplatzhalter 8">
              <a:extLst>
                <a:ext uri="{FF2B5EF4-FFF2-40B4-BE49-F238E27FC236}">
                  <a16:creationId xmlns:a16="http://schemas.microsoft.com/office/drawing/2014/main" id="{746EC91E-F5FE-48CE-84F2-AE76D97FC7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8112224" y="2854954"/>
              <a:ext cx="1872208" cy="543953"/>
            </a:xfrm>
            <a:prstGeom prst="rect">
              <a:avLst/>
            </a:prstGeom>
            <a:noFill/>
            <a:ln w="9525">
              <a:noFill/>
              <a:miter lim="800000"/>
              <a:headEnd/>
              <a:tailEnd/>
            </a:ln>
          </p:spPr>
        </p:pic>
      </p:grpSp>
      <p:grpSp>
        <p:nvGrpSpPr>
          <p:cNvPr id="8" name="Gruppieren 7">
            <a:extLst>
              <a:ext uri="{FF2B5EF4-FFF2-40B4-BE49-F238E27FC236}">
                <a16:creationId xmlns:a16="http://schemas.microsoft.com/office/drawing/2014/main" id="{1A916A29-7D93-4265-B7EE-9F7CE996C2D8}"/>
              </a:ext>
            </a:extLst>
          </p:cNvPr>
          <p:cNvGrpSpPr/>
          <p:nvPr/>
        </p:nvGrpSpPr>
        <p:grpSpPr>
          <a:xfrm>
            <a:off x="2356607" y="3944786"/>
            <a:ext cx="7457799" cy="294584"/>
            <a:chOff x="2356607" y="3944786"/>
            <a:chExt cx="7457799" cy="294584"/>
          </a:xfrm>
        </p:grpSpPr>
        <p:pic>
          <p:nvPicPr>
            <p:cNvPr id="21" name="Inhaltsplatzhalter 8">
              <a:extLst>
                <a:ext uri="{FF2B5EF4-FFF2-40B4-BE49-F238E27FC236}">
                  <a16:creationId xmlns:a16="http://schemas.microsoft.com/office/drawing/2014/main" id="{A27D2790-E9C1-4FA7-94B7-F8BC88DAF2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2356607" y="3946472"/>
              <a:ext cx="1008112" cy="292898"/>
            </a:xfrm>
            <a:prstGeom prst="rect">
              <a:avLst/>
            </a:prstGeom>
            <a:noFill/>
            <a:ln w="9525">
              <a:noFill/>
              <a:miter lim="800000"/>
              <a:headEnd/>
              <a:tailEnd/>
            </a:ln>
          </p:spPr>
        </p:pic>
        <p:pic>
          <p:nvPicPr>
            <p:cNvPr id="25" name="Inhaltsplatzhalter 8">
              <a:extLst>
                <a:ext uri="{FF2B5EF4-FFF2-40B4-BE49-F238E27FC236}">
                  <a16:creationId xmlns:a16="http://schemas.microsoft.com/office/drawing/2014/main" id="{5E8DE65A-CE82-4A49-B87D-01DA1B05E9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647728" y="3944786"/>
              <a:ext cx="1008112" cy="292898"/>
            </a:xfrm>
            <a:prstGeom prst="rect">
              <a:avLst/>
            </a:prstGeom>
            <a:noFill/>
            <a:ln w="9525">
              <a:noFill/>
              <a:miter lim="800000"/>
              <a:headEnd/>
              <a:tailEnd/>
            </a:ln>
          </p:spPr>
        </p:pic>
        <p:pic>
          <p:nvPicPr>
            <p:cNvPr id="27" name="Inhaltsplatzhalter 8">
              <a:extLst>
                <a:ext uri="{FF2B5EF4-FFF2-40B4-BE49-F238E27FC236}">
                  <a16:creationId xmlns:a16="http://schemas.microsoft.com/office/drawing/2014/main" id="{0CE57EB1-F6F7-49E1-ACDF-A2F49CD98A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938849" y="3944786"/>
              <a:ext cx="1008112" cy="292898"/>
            </a:xfrm>
            <a:prstGeom prst="rect">
              <a:avLst/>
            </a:prstGeom>
            <a:noFill/>
            <a:ln w="9525">
              <a:noFill/>
              <a:miter lim="800000"/>
              <a:headEnd/>
              <a:tailEnd/>
            </a:ln>
          </p:spPr>
        </p:pic>
        <p:pic>
          <p:nvPicPr>
            <p:cNvPr id="29" name="Inhaltsplatzhalter 8">
              <a:extLst>
                <a:ext uri="{FF2B5EF4-FFF2-40B4-BE49-F238E27FC236}">
                  <a16:creationId xmlns:a16="http://schemas.microsoft.com/office/drawing/2014/main" id="{0064D371-73EF-496C-952E-FCE10C1E34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229970" y="3944786"/>
              <a:ext cx="1008112" cy="292898"/>
            </a:xfrm>
            <a:prstGeom prst="rect">
              <a:avLst/>
            </a:prstGeom>
            <a:noFill/>
            <a:ln w="9525">
              <a:noFill/>
              <a:miter lim="800000"/>
              <a:headEnd/>
              <a:tailEnd/>
            </a:ln>
          </p:spPr>
        </p:pic>
        <p:pic>
          <p:nvPicPr>
            <p:cNvPr id="33" name="Inhaltsplatzhalter 8">
              <a:extLst>
                <a:ext uri="{FF2B5EF4-FFF2-40B4-BE49-F238E27FC236}">
                  <a16:creationId xmlns:a16="http://schemas.microsoft.com/office/drawing/2014/main" id="{469D3234-5D84-4DDB-8219-A31583BC0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7521091" y="3944786"/>
              <a:ext cx="1008112" cy="292898"/>
            </a:xfrm>
            <a:prstGeom prst="rect">
              <a:avLst/>
            </a:prstGeom>
            <a:noFill/>
            <a:ln w="9525">
              <a:noFill/>
              <a:miter lim="800000"/>
              <a:headEnd/>
              <a:tailEnd/>
            </a:ln>
          </p:spPr>
        </p:pic>
        <p:pic>
          <p:nvPicPr>
            <p:cNvPr id="35" name="Inhaltsplatzhalter 8">
              <a:extLst>
                <a:ext uri="{FF2B5EF4-FFF2-40B4-BE49-F238E27FC236}">
                  <a16:creationId xmlns:a16="http://schemas.microsoft.com/office/drawing/2014/main" id="{1F41E5F1-2D0C-46D3-8CC8-4CBD690E75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8806294" y="3944786"/>
              <a:ext cx="1008112" cy="292898"/>
            </a:xfrm>
            <a:prstGeom prst="rect">
              <a:avLst/>
            </a:prstGeom>
            <a:noFill/>
            <a:ln w="9525">
              <a:noFill/>
              <a:miter lim="800000"/>
              <a:headEnd/>
              <a:tailEnd/>
            </a:ln>
          </p:spPr>
        </p:pic>
      </p:grpSp>
      <p:cxnSp>
        <p:nvCxnSpPr>
          <p:cNvPr id="70" name="Gerade Verbindung mit Pfeil 69">
            <a:extLst>
              <a:ext uri="{FF2B5EF4-FFF2-40B4-BE49-F238E27FC236}">
                <a16:creationId xmlns:a16="http://schemas.microsoft.com/office/drawing/2014/main" id="{8B6695B5-4C70-47D7-B2D4-D6741E5787F0}"/>
              </a:ext>
            </a:extLst>
          </p:cNvPr>
          <p:cNvCxnSpPr>
            <a:cxnSpLocks/>
          </p:cNvCxnSpPr>
          <p:nvPr/>
        </p:nvCxnSpPr>
        <p:spPr bwMode="auto">
          <a:xfrm>
            <a:off x="2207568" y="6146815"/>
            <a:ext cx="7776864" cy="15077"/>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pic>
        <p:nvPicPr>
          <p:cNvPr id="74" name="Grafik 73">
            <a:extLst>
              <a:ext uri="{FF2B5EF4-FFF2-40B4-BE49-F238E27FC236}">
                <a16:creationId xmlns:a16="http://schemas.microsoft.com/office/drawing/2014/main" id="{F25BBB3C-57CA-4CC3-AB8F-890CEF96CD3F}"/>
              </a:ext>
            </a:extLst>
          </p:cNvPr>
          <p:cNvPicPr>
            <a:picLocks noChangeAspect="1"/>
          </p:cNvPicPr>
          <p:nvPr/>
        </p:nvPicPr>
        <p:blipFill>
          <a:blip r:embed="rId3"/>
          <a:stretch>
            <a:fillRect/>
          </a:stretch>
        </p:blipFill>
        <p:spPr>
          <a:xfrm>
            <a:off x="2279576" y="1041528"/>
            <a:ext cx="7706482" cy="1523375"/>
          </a:xfrm>
          <a:prstGeom prst="rect">
            <a:avLst/>
          </a:prstGeom>
        </p:spPr>
      </p:pic>
      <p:grpSp>
        <p:nvGrpSpPr>
          <p:cNvPr id="3" name="Gruppieren 2">
            <a:extLst>
              <a:ext uri="{FF2B5EF4-FFF2-40B4-BE49-F238E27FC236}">
                <a16:creationId xmlns:a16="http://schemas.microsoft.com/office/drawing/2014/main" id="{BA01B530-380D-4C35-BEAB-9284465AA2A3}"/>
              </a:ext>
            </a:extLst>
          </p:cNvPr>
          <p:cNvGrpSpPr/>
          <p:nvPr/>
        </p:nvGrpSpPr>
        <p:grpSpPr>
          <a:xfrm>
            <a:off x="2356607" y="4935623"/>
            <a:ext cx="7457799" cy="651591"/>
            <a:chOff x="2356607" y="4935623"/>
            <a:chExt cx="7457799" cy="651591"/>
          </a:xfrm>
        </p:grpSpPr>
        <p:pic>
          <p:nvPicPr>
            <p:cNvPr id="76" name="Inhaltsplatzhalter 8">
              <a:extLst>
                <a:ext uri="{FF2B5EF4-FFF2-40B4-BE49-F238E27FC236}">
                  <a16:creationId xmlns:a16="http://schemas.microsoft.com/office/drawing/2014/main" id="{E9FDE261-B474-4A76-8776-AC7979E235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2356607" y="4937309"/>
              <a:ext cx="1008112" cy="292898"/>
            </a:xfrm>
            <a:prstGeom prst="rect">
              <a:avLst/>
            </a:prstGeom>
            <a:noFill/>
            <a:ln w="9525">
              <a:noFill/>
              <a:miter lim="800000"/>
              <a:headEnd/>
              <a:tailEnd/>
            </a:ln>
          </p:spPr>
        </p:pic>
        <p:pic>
          <p:nvPicPr>
            <p:cNvPr id="78" name="Inhaltsplatzhalter 8">
              <a:extLst>
                <a:ext uri="{FF2B5EF4-FFF2-40B4-BE49-F238E27FC236}">
                  <a16:creationId xmlns:a16="http://schemas.microsoft.com/office/drawing/2014/main" id="{601A0370-8C32-43FF-BC96-7066239491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647728" y="4935623"/>
              <a:ext cx="1008112" cy="292898"/>
            </a:xfrm>
            <a:prstGeom prst="rect">
              <a:avLst/>
            </a:prstGeom>
            <a:noFill/>
            <a:ln w="9525">
              <a:noFill/>
              <a:miter lim="800000"/>
              <a:headEnd/>
              <a:tailEnd/>
            </a:ln>
          </p:spPr>
        </p:pic>
        <p:pic>
          <p:nvPicPr>
            <p:cNvPr id="80" name="Inhaltsplatzhalter 8">
              <a:extLst>
                <a:ext uri="{FF2B5EF4-FFF2-40B4-BE49-F238E27FC236}">
                  <a16:creationId xmlns:a16="http://schemas.microsoft.com/office/drawing/2014/main" id="{55D04D77-F90B-4713-B228-C45992B7F6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938849" y="4935623"/>
              <a:ext cx="1008112" cy="292898"/>
            </a:xfrm>
            <a:prstGeom prst="rect">
              <a:avLst/>
            </a:prstGeom>
            <a:noFill/>
            <a:ln w="9525">
              <a:noFill/>
              <a:miter lim="800000"/>
              <a:headEnd/>
              <a:tailEnd/>
            </a:ln>
          </p:spPr>
        </p:pic>
        <p:pic>
          <p:nvPicPr>
            <p:cNvPr id="82" name="Inhaltsplatzhalter 8">
              <a:extLst>
                <a:ext uri="{FF2B5EF4-FFF2-40B4-BE49-F238E27FC236}">
                  <a16:creationId xmlns:a16="http://schemas.microsoft.com/office/drawing/2014/main" id="{BE5D845A-515B-41C3-A18C-A7A9388710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229970" y="4935623"/>
              <a:ext cx="1008112" cy="292898"/>
            </a:xfrm>
            <a:prstGeom prst="rect">
              <a:avLst/>
            </a:prstGeom>
            <a:noFill/>
            <a:ln w="9525">
              <a:noFill/>
              <a:miter lim="800000"/>
              <a:headEnd/>
              <a:tailEnd/>
            </a:ln>
          </p:spPr>
        </p:pic>
        <p:pic>
          <p:nvPicPr>
            <p:cNvPr id="84" name="Inhaltsplatzhalter 8">
              <a:extLst>
                <a:ext uri="{FF2B5EF4-FFF2-40B4-BE49-F238E27FC236}">
                  <a16:creationId xmlns:a16="http://schemas.microsoft.com/office/drawing/2014/main" id="{3D45971B-9416-470E-B5A4-735ACBA0C4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7521091" y="4935623"/>
              <a:ext cx="1008112" cy="292898"/>
            </a:xfrm>
            <a:prstGeom prst="rect">
              <a:avLst/>
            </a:prstGeom>
            <a:noFill/>
            <a:ln w="9525">
              <a:noFill/>
              <a:miter lim="800000"/>
              <a:headEnd/>
              <a:tailEnd/>
            </a:ln>
          </p:spPr>
        </p:pic>
        <p:pic>
          <p:nvPicPr>
            <p:cNvPr id="86" name="Inhaltsplatzhalter 8">
              <a:extLst>
                <a:ext uri="{FF2B5EF4-FFF2-40B4-BE49-F238E27FC236}">
                  <a16:creationId xmlns:a16="http://schemas.microsoft.com/office/drawing/2014/main" id="{3E0F6C76-D8DB-4AA8-8E44-77BD9396C6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8806294" y="4935623"/>
              <a:ext cx="1008112" cy="292898"/>
            </a:xfrm>
            <a:prstGeom prst="rect">
              <a:avLst/>
            </a:prstGeom>
            <a:noFill/>
            <a:ln w="9525">
              <a:noFill/>
              <a:miter lim="800000"/>
              <a:headEnd/>
              <a:tailEnd/>
            </a:ln>
          </p:spPr>
        </p:pic>
        <p:pic>
          <p:nvPicPr>
            <p:cNvPr id="88" name="Inhaltsplatzhalter 8">
              <a:extLst>
                <a:ext uri="{FF2B5EF4-FFF2-40B4-BE49-F238E27FC236}">
                  <a16:creationId xmlns:a16="http://schemas.microsoft.com/office/drawing/2014/main" id="{472F3E26-630D-438A-BC0A-15E85462DA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2356607" y="5294316"/>
              <a:ext cx="1008112" cy="292898"/>
            </a:xfrm>
            <a:prstGeom prst="rect">
              <a:avLst/>
            </a:prstGeom>
            <a:noFill/>
            <a:ln w="9525">
              <a:noFill/>
              <a:miter lim="800000"/>
              <a:headEnd/>
              <a:tailEnd/>
            </a:ln>
          </p:spPr>
        </p:pic>
        <p:pic>
          <p:nvPicPr>
            <p:cNvPr id="90" name="Inhaltsplatzhalter 8">
              <a:extLst>
                <a:ext uri="{FF2B5EF4-FFF2-40B4-BE49-F238E27FC236}">
                  <a16:creationId xmlns:a16="http://schemas.microsoft.com/office/drawing/2014/main" id="{CE713F18-D68F-49F1-862E-7289B7546B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647728" y="5292630"/>
              <a:ext cx="1008112" cy="292898"/>
            </a:xfrm>
            <a:prstGeom prst="rect">
              <a:avLst/>
            </a:prstGeom>
            <a:noFill/>
            <a:ln w="9525">
              <a:noFill/>
              <a:miter lim="800000"/>
              <a:headEnd/>
              <a:tailEnd/>
            </a:ln>
          </p:spPr>
        </p:pic>
        <p:pic>
          <p:nvPicPr>
            <p:cNvPr id="92" name="Inhaltsplatzhalter 8">
              <a:extLst>
                <a:ext uri="{FF2B5EF4-FFF2-40B4-BE49-F238E27FC236}">
                  <a16:creationId xmlns:a16="http://schemas.microsoft.com/office/drawing/2014/main" id="{457F9D4F-9286-4A84-96C7-B7E3C5C88C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938849" y="5292630"/>
              <a:ext cx="1008112" cy="292898"/>
            </a:xfrm>
            <a:prstGeom prst="rect">
              <a:avLst/>
            </a:prstGeom>
            <a:noFill/>
            <a:ln w="9525">
              <a:noFill/>
              <a:miter lim="800000"/>
              <a:headEnd/>
              <a:tailEnd/>
            </a:ln>
          </p:spPr>
        </p:pic>
        <p:pic>
          <p:nvPicPr>
            <p:cNvPr id="94" name="Inhaltsplatzhalter 8">
              <a:extLst>
                <a:ext uri="{FF2B5EF4-FFF2-40B4-BE49-F238E27FC236}">
                  <a16:creationId xmlns:a16="http://schemas.microsoft.com/office/drawing/2014/main" id="{6E85D46E-4483-4D13-8AA7-A66AC4313F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229970" y="5292630"/>
              <a:ext cx="1008112" cy="292898"/>
            </a:xfrm>
            <a:prstGeom prst="rect">
              <a:avLst/>
            </a:prstGeom>
            <a:noFill/>
            <a:ln w="9525">
              <a:noFill/>
              <a:miter lim="800000"/>
              <a:headEnd/>
              <a:tailEnd/>
            </a:ln>
          </p:spPr>
        </p:pic>
        <p:pic>
          <p:nvPicPr>
            <p:cNvPr id="96" name="Inhaltsplatzhalter 8">
              <a:extLst>
                <a:ext uri="{FF2B5EF4-FFF2-40B4-BE49-F238E27FC236}">
                  <a16:creationId xmlns:a16="http://schemas.microsoft.com/office/drawing/2014/main" id="{1D4862DA-401D-4E7C-8EE2-B69F45E9E8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7521091" y="5292630"/>
              <a:ext cx="1008112" cy="292898"/>
            </a:xfrm>
            <a:prstGeom prst="rect">
              <a:avLst/>
            </a:prstGeom>
            <a:noFill/>
            <a:ln w="9525">
              <a:noFill/>
              <a:miter lim="800000"/>
              <a:headEnd/>
              <a:tailEnd/>
            </a:ln>
          </p:spPr>
        </p:pic>
        <p:pic>
          <p:nvPicPr>
            <p:cNvPr id="98" name="Inhaltsplatzhalter 8">
              <a:extLst>
                <a:ext uri="{FF2B5EF4-FFF2-40B4-BE49-F238E27FC236}">
                  <a16:creationId xmlns:a16="http://schemas.microsoft.com/office/drawing/2014/main" id="{451D2EB2-7430-416C-8E86-512C7ADC76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8806294" y="5292630"/>
              <a:ext cx="1008112" cy="292898"/>
            </a:xfrm>
            <a:prstGeom prst="rect">
              <a:avLst/>
            </a:prstGeom>
            <a:noFill/>
            <a:ln w="9525">
              <a:noFill/>
              <a:miter lim="800000"/>
              <a:headEnd/>
              <a:tailEnd/>
            </a:ln>
          </p:spPr>
        </p:pic>
      </p:grpSp>
      <p:sp>
        <p:nvSpPr>
          <p:cNvPr id="99" name="Textfeld 98">
            <a:extLst>
              <a:ext uri="{FF2B5EF4-FFF2-40B4-BE49-F238E27FC236}">
                <a16:creationId xmlns:a16="http://schemas.microsoft.com/office/drawing/2014/main" id="{5C150A70-C452-4FE7-9914-B7332E57F9EE}"/>
              </a:ext>
            </a:extLst>
          </p:cNvPr>
          <p:cNvSpPr txBox="1"/>
          <p:nvPr/>
        </p:nvSpPr>
        <p:spPr>
          <a:xfrm>
            <a:off x="332903" y="1440733"/>
            <a:ext cx="108658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Waterfall</a:t>
            </a:r>
          </a:p>
        </p:txBody>
      </p:sp>
      <p:sp>
        <p:nvSpPr>
          <p:cNvPr id="113" name="Textfeld 112">
            <a:extLst>
              <a:ext uri="{FF2B5EF4-FFF2-40B4-BE49-F238E27FC236}">
                <a16:creationId xmlns:a16="http://schemas.microsoft.com/office/drawing/2014/main" id="{C1813D8C-BF72-4A3C-9C65-AA2BB765509C}"/>
              </a:ext>
            </a:extLst>
          </p:cNvPr>
          <p:cNvSpPr txBox="1"/>
          <p:nvPr/>
        </p:nvSpPr>
        <p:spPr>
          <a:xfrm>
            <a:off x="332903" y="2920080"/>
            <a:ext cx="697627"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Agile</a:t>
            </a:r>
          </a:p>
        </p:txBody>
      </p:sp>
      <p:sp>
        <p:nvSpPr>
          <p:cNvPr id="115" name="Textfeld 114">
            <a:extLst>
              <a:ext uri="{FF2B5EF4-FFF2-40B4-BE49-F238E27FC236}">
                <a16:creationId xmlns:a16="http://schemas.microsoft.com/office/drawing/2014/main" id="{40A36BF9-0E8F-4F18-B6D8-E989F05DD3BC}"/>
              </a:ext>
            </a:extLst>
          </p:cNvPr>
          <p:cNvSpPr txBox="1"/>
          <p:nvPr/>
        </p:nvSpPr>
        <p:spPr>
          <a:xfrm>
            <a:off x="332903" y="3897161"/>
            <a:ext cx="1018227"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DevOps</a:t>
            </a:r>
          </a:p>
        </p:txBody>
      </p:sp>
      <p:sp>
        <p:nvSpPr>
          <p:cNvPr id="117" name="Textfeld 116">
            <a:extLst>
              <a:ext uri="{FF2B5EF4-FFF2-40B4-BE49-F238E27FC236}">
                <a16:creationId xmlns:a16="http://schemas.microsoft.com/office/drawing/2014/main" id="{32DC4A32-EAAD-4D4D-873F-140EE26B95C3}"/>
              </a:ext>
            </a:extLst>
          </p:cNvPr>
          <p:cNvSpPr txBox="1"/>
          <p:nvPr/>
        </p:nvSpPr>
        <p:spPr>
          <a:xfrm>
            <a:off x="332903" y="4877857"/>
            <a:ext cx="1043876"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DevOps</a:t>
            </a:r>
          </a:p>
          <a:p>
            <a:r>
              <a:rPr lang="en-US" dirty="0">
                <a:latin typeface="Arial" pitchFamily="34" charset="0"/>
              </a:rPr>
              <a:t>At Scale</a:t>
            </a:r>
          </a:p>
        </p:txBody>
      </p:sp>
      <p:sp>
        <p:nvSpPr>
          <p:cNvPr id="118" name="Textfeld 117">
            <a:extLst>
              <a:ext uri="{FF2B5EF4-FFF2-40B4-BE49-F238E27FC236}">
                <a16:creationId xmlns:a16="http://schemas.microsoft.com/office/drawing/2014/main" id="{ED35793A-22CF-4B60-9647-65A370724F4B}"/>
              </a:ext>
            </a:extLst>
          </p:cNvPr>
          <p:cNvSpPr txBox="1"/>
          <p:nvPr/>
        </p:nvSpPr>
        <p:spPr>
          <a:xfrm>
            <a:off x="5405435" y="5777483"/>
            <a:ext cx="689035"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Time</a:t>
            </a:r>
          </a:p>
        </p:txBody>
      </p:sp>
    </p:spTree>
    <p:extLst>
      <p:ext uri="{BB962C8B-B14F-4D97-AF65-F5344CB8AC3E}">
        <p14:creationId xmlns:p14="http://schemas.microsoft.com/office/powerpoint/2010/main" val="404432131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CD610C-DB9B-469E-B3FD-0B87A4DA719A}"/>
              </a:ext>
            </a:extLst>
          </p:cNvPr>
          <p:cNvSpPr>
            <a:spLocks noGrp="1"/>
          </p:cNvSpPr>
          <p:nvPr>
            <p:ph type="title"/>
          </p:nvPr>
        </p:nvSpPr>
        <p:spPr/>
        <p:txBody>
          <a:bodyPr/>
          <a:lstStyle/>
          <a:p>
            <a:r>
              <a:rPr lang="en-US" dirty="0"/>
              <a:t>Questions to determine the need for an MLR</a:t>
            </a:r>
          </a:p>
        </p:txBody>
      </p:sp>
      <p:graphicFrame>
        <p:nvGraphicFramePr>
          <p:cNvPr id="7" name="Inhaltsplatzhalter 6">
            <a:extLst>
              <a:ext uri="{FF2B5EF4-FFF2-40B4-BE49-F238E27FC236}">
                <a16:creationId xmlns:a16="http://schemas.microsoft.com/office/drawing/2014/main" id="{7751BF12-48E7-48CE-A32E-4925BFBD9CA6}"/>
              </a:ext>
            </a:extLst>
          </p:cNvPr>
          <p:cNvGraphicFramePr>
            <a:graphicFrameLocks noGrp="1"/>
          </p:cNvGraphicFramePr>
          <p:nvPr>
            <p:ph idx="1"/>
            <p:extLst>
              <p:ext uri="{D42A27DB-BD31-4B8C-83A1-F6EECF244321}">
                <p14:modId xmlns:p14="http://schemas.microsoft.com/office/powerpoint/2010/main" val="3687610954"/>
              </p:ext>
            </p:extLst>
          </p:nvPr>
        </p:nvGraphicFramePr>
        <p:xfrm>
          <a:off x="332903" y="1052736"/>
          <a:ext cx="11524665" cy="5112768"/>
        </p:xfrm>
        <a:graphic>
          <a:graphicData uri="http://schemas.openxmlformats.org/drawingml/2006/table">
            <a:tbl>
              <a:tblPr firstRow="1" firstCol="1" bandRow="1">
                <a:tableStyleId>{FABFCF23-3B69-468F-B69F-88F6DE6A72F2}</a:tableStyleId>
              </a:tblPr>
              <a:tblGrid>
                <a:gridCol w="391701">
                  <a:extLst>
                    <a:ext uri="{9D8B030D-6E8A-4147-A177-3AD203B41FA5}">
                      <a16:colId xmlns:a16="http://schemas.microsoft.com/office/drawing/2014/main" val="1930387861"/>
                    </a:ext>
                  </a:extLst>
                </a:gridCol>
                <a:gridCol w="5191314">
                  <a:extLst>
                    <a:ext uri="{9D8B030D-6E8A-4147-A177-3AD203B41FA5}">
                      <a16:colId xmlns:a16="http://schemas.microsoft.com/office/drawing/2014/main" val="3358469488"/>
                    </a:ext>
                  </a:extLst>
                </a:gridCol>
                <a:gridCol w="5941650">
                  <a:extLst>
                    <a:ext uri="{9D8B030D-6E8A-4147-A177-3AD203B41FA5}">
                      <a16:colId xmlns:a16="http://schemas.microsoft.com/office/drawing/2014/main" val="3775319814"/>
                    </a:ext>
                  </a:extLst>
                </a:gridCol>
              </a:tblGrid>
              <a:tr h="0">
                <a:tc>
                  <a:txBody>
                    <a:bodyPr/>
                    <a:lstStyle/>
                    <a:p>
                      <a:pPr>
                        <a:lnSpc>
                          <a:spcPct val="107000"/>
                        </a:lnSpc>
                        <a:spcAft>
                          <a:spcPts val="800"/>
                        </a:spcAft>
                      </a:pPr>
                      <a:r>
                        <a:rPr lang="de-DE" sz="1600" dirty="0">
                          <a:effectLst/>
                        </a:rPr>
                        <a:t>#</a:t>
                      </a:r>
                      <a:endParaRPr lang="en-US" sz="24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de-DE" sz="1600" dirty="0">
                          <a:effectLst/>
                        </a:rPr>
                        <a:t>Question</a:t>
                      </a:r>
                      <a:endParaRPr lang="en-US" sz="24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de-DE" sz="1600">
                          <a:effectLst/>
                        </a:rPr>
                        <a:t>Justification</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extLst>
                  <a:ext uri="{0D108BD9-81ED-4DB2-BD59-A6C34878D82A}">
                    <a16:rowId xmlns:a16="http://schemas.microsoft.com/office/drawing/2014/main" val="3665802362"/>
                  </a:ext>
                </a:extLst>
              </a:tr>
              <a:tr h="0">
                <a:tc>
                  <a:txBody>
                    <a:bodyPr/>
                    <a:lstStyle/>
                    <a:p>
                      <a:pPr>
                        <a:lnSpc>
                          <a:spcPct val="107000"/>
                        </a:lnSpc>
                        <a:spcAft>
                          <a:spcPts val="800"/>
                        </a:spcAft>
                      </a:pPr>
                      <a:r>
                        <a:rPr lang="de-DE" sz="1600">
                          <a:effectLst/>
                        </a:rPr>
                        <a:t>1</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dirty="0">
                          <a:effectLst/>
                        </a:rPr>
                        <a:t>Is the subject “complex” and not solvable by considering only the formal literature?</a:t>
                      </a:r>
                      <a:endParaRPr lang="en-US" sz="24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a:effectLst/>
                        </a:rPr>
                        <a:t>Yes. The formal literature cannot represent all relevant security and privacy tools due to the rapid change and complexity of security and privacy concerns.</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extLst>
                  <a:ext uri="{0D108BD9-81ED-4DB2-BD59-A6C34878D82A}">
                    <a16:rowId xmlns:a16="http://schemas.microsoft.com/office/drawing/2014/main" val="530246255"/>
                  </a:ext>
                </a:extLst>
              </a:tr>
              <a:tr h="0">
                <a:tc>
                  <a:txBody>
                    <a:bodyPr/>
                    <a:lstStyle/>
                    <a:p>
                      <a:pPr>
                        <a:lnSpc>
                          <a:spcPct val="107000"/>
                        </a:lnSpc>
                        <a:spcAft>
                          <a:spcPts val="800"/>
                        </a:spcAft>
                      </a:pPr>
                      <a:r>
                        <a:rPr lang="de-DE" sz="1600">
                          <a:effectLst/>
                        </a:rPr>
                        <a:t>2</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dirty="0">
                          <a:effectLst/>
                        </a:rPr>
                        <a:t>Is there a lack of volume or quality of evidence, or a lack of consensus of outcome measurement in the formal literature?</a:t>
                      </a:r>
                      <a:endParaRPr lang="en-US" sz="24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dirty="0">
                          <a:effectLst/>
                        </a:rPr>
                        <a:t>Yes. The industrial setting is required to give an overview of all relevant tools.</a:t>
                      </a:r>
                      <a:endParaRPr lang="en-US" sz="24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extLst>
                  <a:ext uri="{0D108BD9-81ED-4DB2-BD59-A6C34878D82A}">
                    <a16:rowId xmlns:a16="http://schemas.microsoft.com/office/drawing/2014/main" val="2627321270"/>
                  </a:ext>
                </a:extLst>
              </a:tr>
              <a:tr h="0">
                <a:tc>
                  <a:txBody>
                    <a:bodyPr/>
                    <a:lstStyle/>
                    <a:p>
                      <a:pPr>
                        <a:lnSpc>
                          <a:spcPct val="107000"/>
                        </a:lnSpc>
                        <a:spcAft>
                          <a:spcPts val="800"/>
                        </a:spcAft>
                      </a:pPr>
                      <a:r>
                        <a:rPr lang="de-DE" sz="1600">
                          <a:effectLst/>
                        </a:rPr>
                        <a:t>3</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dirty="0">
                          <a:effectLst/>
                        </a:rPr>
                        <a:t>Is the contextual information important to the subject under study?</a:t>
                      </a:r>
                      <a:endParaRPr lang="en-US" sz="24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a:effectLst/>
                        </a:rPr>
                        <a:t>Yes. We focus on security and privacy tools within a particular context (DevOps and agile).</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extLst>
                  <a:ext uri="{0D108BD9-81ED-4DB2-BD59-A6C34878D82A}">
                    <a16:rowId xmlns:a16="http://schemas.microsoft.com/office/drawing/2014/main" val="1588747654"/>
                  </a:ext>
                </a:extLst>
              </a:tr>
              <a:tr h="0">
                <a:tc>
                  <a:txBody>
                    <a:bodyPr/>
                    <a:lstStyle/>
                    <a:p>
                      <a:pPr>
                        <a:lnSpc>
                          <a:spcPct val="107000"/>
                        </a:lnSpc>
                        <a:spcAft>
                          <a:spcPts val="800"/>
                        </a:spcAft>
                      </a:pPr>
                      <a:r>
                        <a:rPr lang="de-DE" sz="1600">
                          <a:effectLst/>
                        </a:rPr>
                        <a:t>4</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dirty="0">
                          <a:effectLst/>
                        </a:rPr>
                        <a:t>Is it the goal to validate or corroborate scientific outcomes with practical experiences?</a:t>
                      </a:r>
                      <a:endParaRPr lang="en-US" sz="24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a:effectLst/>
                        </a:rPr>
                        <a:t>Yes. Focus on practical views on tools regarding privacy and security concerns.</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extLst>
                  <a:ext uri="{0D108BD9-81ED-4DB2-BD59-A6C34878D82A}">
                    <a16:rowId xmlns:a16="http://schemas.microsoft.com/office/drawing/2014/main" val="479021748"/>
                  </a:ext>
                </a:extLst>
              </a:tr>
              <a:tr h="0">
                <a:tc>
                  <a:txBody>
                    <a:bodyPr/>
                    <a:lstStyle/>
                    <a:p>
                      <a:pPr>
                        <a:lnSpc>
                          <a:spcPct val="107000"/>
                        </a:lnSpc>
                        <a:spcAft>
                          <a:spcPts val="800"/>
                        </a:spcAft>
                      </a:pPr>
                      <a:r>
                        <a:rPr lang="de-DE" sz="1600">
                          <a:effectLst/>
                        </a:rPr>
                        <a:t>5</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dirty="0">
                          <a:effectLst/>
                        </a:rPr>
                        <a:t>Is it the goal to challenge assumptions or falsify results from practice using academic research or vice versa?</a:t>
                      </a:r>
                      <a:endParaRPr lang="en-US" sz="24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a:effectLst/>
                        </a:rPr>
                        <a:t>Yes. There is a research gap in-between tool interaction and how non-automatable activities can be considered in the automation process.</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extLst>
                  <a:ext uri="{0D108BD9-81ED-4DB2-BD59-A6C34878D82A}">
                    <a16:rowId xmlns:a16="http://schemas.microsoft.com/office/drawing/2014/main" val="65610505"/>
                  </a:ext>
                </a:extLst>
              </a:tr>
              <a:tr h="0">
                <a:tc>
                  <a:txBody>
                    <a:bodyPr/>
                    <a:lstStyle/>
                    <a:p>
                      <a:pPr>
                        <a:lnSpc>
                          <a:spcPct val="107000"/>
                        </a:lnSpc>
                        <a:spcAft>
                          <a:spcPts val="800"/>
                        </a:spcAft>
                      </a:pPr>
                      <a:r>
                        <a:rPr lang="de-DE" sz="1600">
                          <a:effectLst/>
                        </a:rPr>
                        <a:t>6</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dirty="0">
                          <a:effectLst/>
                        </a:rPr>
                        <a:t>Would a synthesis of insights and evidence from the industrial and academic community be useful to one or even both communities?</a:t>
                      </a:r>
                      <a:endParaRPr lang="en-US" sz="24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dirty="0">
                          <a:effectLst/>
                        </a:rPr>
                        <a:t>Yes. Finding gaps within the toolchain can support the development of more centralized tools and identify potential weaknesses. This also supports the overall flexibility of the software development process.</a:t>
                      </a:r>
                      <a:endParaRPr lang="en-US" sz="24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extLst>
                  <a:ext uri="{0D108BD9-81ED-4DB2-BD59-A6C34878D82A}">
                    <a16:rowId xmlns:a16="http://schemas.microsoft.com/office/drawing/2014/main" val="1375284074"/>
                  </a:ext>
                </a:extLst>
              </a:tr>
              <a:tr h="0">
                <a:tc>
                  <a:txBody>
                    <a:bodyPr/>
                    <a:lstStyle/>
                    <a:p>
                      <a:pPr>
                        <a:lnSpc>
                          <a:spcPct val="107000"/>
                        </a:lnSpc>
                        <a:spcAft>
                          <a:spcPts val="800"/>
                        </a:spcAft>
                      </a:pPr>
                      <a:r>
                        <a:rPr lang="de-DE" sz="1600">
                          <a:effectLst/>
                        </a:rPr>
                        <a:t>7</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a:effectLst/>
                        </a:rPr>
                        <a:t>Is there a large volume of practitioner sources indicating high practitioner interest in a topic?</a:t>
                      </a:r>
                      <a:endParaRPr lang="en-US" sz="240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tc>
                  <a:txBody>
                    <a:bodyPr/>
                    <a:lstStyle/>
                    <a:p>
                      <a:pPr>
                        <a:lnSpc>
                          <a:spcPct val="107000"/>
                        </a:lnSpc>
                        <a:spcAft>
                          <a:spcPts val="800"/>
                        </a:spcAft>
                      </a:pPr>
                      <a:r>
                        <a:rPr lang="en-US" sz="1600" dirty="0">
                          <a:effectLst/>
                        </a:rPr>
                        <a:t>Yes. Security and privacy automation tools are getting more and more relevant due to digitalization.</a:t>
                      </a:r>
                      <a:endParaRPr lang="en-US" sz="2400" dirty="0">
                        <a:effectLst/>
                        <a:latin typeface="Calibri" panose="020F0502020204030204" pitchFamily="34" charset="0"/>
                        <a:ea typeface="Yu Mincho" panose="02020400000000000000" pitchFamily="18" charset="-128"/>
                        <a:cs typeface="Arial" panose="020B0604020202020204" pitchFamily="34" charset="0"/>
                      </a:endParaRPr>
                    </a:p>
                  </a:txBody>
                  <a:tcPr marL="68580" marR="68580" marT="0" marB="0"/>
                </a:tc>
                <a:extLst>
                  <a:ext uri="{0D108BD9-81ED-4DB2-BD59-A6C34878D82A}">
                    <a16:rowId xmlns:a16="http://schemas.microsoft.com/office/drawing/2014/main" val="2233243784"/>
                  </a:ext>
                </a:extLst>
              </a:tr>
            </a:tbl>
          </a:graphicData>
        </a:graphic>
      </p:graphicFrame>
      <p:sp>
        <p:nvSpPr>
          <p:cNvPr id="4" name="Datumsplatzhalter 3">
            <a:extLst>
              <a:ext uri="{FF2B5EF4-FFF2-40B4-BE49-F238E27FC236}">
                <a16:creationId xmlns:a16="http://schemas.microsoft.com/office/drawing/2014/main" id="{4D254E44-B5F4-4751-86C0-B080708926D1}"/>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9136933-D950-4BEE-B584-679427D1C220}"/>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96DC8E14-C9A0-42CF-81EC-337641F7ED7A}"/>
              </a:ext>
            </a:extLst>
          </p:cNvPr>
          <p:cNvSpPr>
            <a:spLocks noGrp="1"/>
          </p:cNvSpPr>
          <p:nvPr>
            <p:ph type="sldNum" sz="quarter" idx="12"/>
          </p:nvPr>
        </p:nvSpPr>
        <p:spPr/>
        <p:txBody>
          <a:bodyPr/>
          <a:lstStyle/>
          <a:p>
            <a:pPr>
              <a:defRPr/>
            </a:pPr>
            <a:fld id="{05BC9FAB-BDC1-47C0-A8BB-6E12A8205D33}" type="slidenum">
              <a:rPr lang="de-DE" smtClean="0"/>
              <a:pPr>
                <a:defRPr/>
              </a:pPr>
              <a:t>34</a:t>
            </a:fld>
            <a:endParaRPr lang="de-DE" dirty="0"/>
          </a:p>
        </p:txBody>
      </p:sp>
      <p:sp>
        <p:nvSpPr>
          <p:cNvPr id="8" name="Textfeld 7">
            <a:extLst>
              <a:ext uri="{FF2B5EF4-FFF2-40B4-BE49-F238E27FC236}">
                <a16:creationId xmlns:a16="http://schemas.microsoft.com/office/drawing/2014/main" id="{93121CDA-F17E-45BD-ABA7-29A49742C9BD}"/>
              </a:ext>
            </a:extLst>
          </p:cNvPr>
          <p:cNvSpPr txBox="1"/>
          <p:nvPr/>
        </p:nvSpPr>
        <p:spPr>
          <a:xfrm>
            <a:off x="1165075" y="6165504"/>
            <a:ext cx="9858789" cy="21544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800" dirty="0" err="1">
                <a:effectLst/>
              </a:rPr>
              <a:t>Garousi</a:t>
            </a:r>
            <a:r>
              <a:rPr lang="en-US" sz="800" dirty="0">
                <a:effectLst/>
              </a:rPr>
              <a:t>, V., </a:t>
            </a:r>
            <a:r>
              <a:rPr lang="en-US" sz="800" dirty="0" err="1">
                <a:effectLst/>
              </a:rPr>
              <a:t>Felderer</a:t>
            </a:r>
            <a:r>
              <a:rPr lang="en-US" sz="800" dirty="0">
                <a:effectLst/>
              </a:rPr>
              <a:t>, M., &amp; </a:t>
            </a:r>
            <a:r>
              <a:rPr lang="en-US" sz="800" dirty="0" err="1">
                <a:effectLst/>
              </a:rPr>
              <a:t>Mäntylä</a:t>
            </a:r>
            <a:r>
              <a:rPr lang="en-US" sz="800" dirty="0">
                <a:effectLst/>
              </a:rPr>
              <a:t>, M. V. (2017). Guidelines for including grey literature and conducting multivocal literature reviews in software engineering. </a:t>
            </a:r>
            <a:r>
              <a:rPr lang="en-US" sz="800" i="1" dirty="0">
                <a:effectLst/>
              </a:rPr>
              <a:t>Information and Software Technology</a:t>
            </a:r>
            <a:r>
              <a:rPr lang="en-US" sz="800" dirty="0">
                <a:effectLst/>
              </a:rPr>
              <a:t>, </a:t>
            </a:r>
            <a:r>
              <a:rPr lang="en-US" sz="800" i="1" dirty="0">
                <a:effectLst/>
              </a:rPr>
              <a:t>106</a:t>
            </a:r>
            <a:r>
              <a:rPr lang="en-US" sz="800" dirty="0">
                <a:effectLst/>
              </a:rPr>
              <a:t>, 101–121.</a:t>
            </a:r>
            <a:endParaRPr lang="en-US" dirty="0">
              <a:latin typeface="Arial" pitchFamily="34" charset="0"/>
            </a:endParaRPr>
          </a:p>
        </p:txBody>
      </p:sp>
    </p:spTree>
    <p:extLst>
      <p:ext uri="{BB962C8B-B14F-4D97-AF65-F5344CB8AC3E}">
        <p14:creationId xmlns:p14="http://schemas.microsoft.com/office/powerpoint/2010/main" val="383956093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3C4EA7-BE7D-4A3F-823C-68E6BFB7FC6E}"/>
              </a:ext>
            </a:extLst>
          </p:cNvPr>
          <p:cNvSpPr>
            <a:spLocks noGrp="1"/>
          </p:cNvSpPr>
          <p:nvPr>
            <p:ph type="title"/>
          </p:nvPr>
        </p:nvSpPr>
        <p:spPr/>
        <p:txBody>
          <a:bodyPr/>
          <a:lstStyle/>
          <a:p>
            <a:r>
              <a:rPr lang="en-US" dirty="0"/>
              <a:t>DevOps	</a:t>
            </a:r>
          </a:p>
        </p:txBody>
      </p:sp>
      <p:sp>
        <p:nvSpPr>
          <p:cNvPr id="4" name="Datumsplatzhalter 3">
            <a:extLst>
              <a:ext uri="{FF2B5EF4-FFF2-40B4-BE49-F238E27FC236}">
                <a16:creationId xmlns:a16="http://schemas.microsoft.com/office/drawing/2014/main" id="{02813D12-520C-4C0D-83A4-CAF379D95547}"/>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E723283-627B-487C-ABD6-D4B9D9B49841}"/>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DDDE41EB-3F9A-4211-91F7-748C910A7A67}"/>
              </a:ext>
            </a:extLst>
          </p:cNvPr>
          <p:cNvSpPr>
            <a:spLocks noGrp="1"/>
          </p:cNvSpPr>
          <p:nvPr>
            <p:ph type="sldNum" sz="quarter" idx="12"/>
          </p:nvPr>
        </p:nvSpPr>
        <p:spPr/>
        <p:txBody>
          <a:bodyPr/>
          <a:lstStyle/>
          <a:p>
            <a:pPr>
              <a:defRPr/>
            </a:pPr>
            <a:fld id="{05BC9FAB-BDC1-47C0-A8BB-6E12A8205D33}" type="slidenum">
              <a:rPr lang="de-DE" smtClean="0"/>
              <a:pPr>
                <a:defRPr/>
              </a:pPr>
              <a:t>35</a:t>
            </a:fld>
            <a:endParaRPr lang="de-DE" dirty="0"/>
          </a:p>
        </p:txBody>
      </p:sp>
      <p:pic>
        <p:nvPicPr>
          <p:cNvPr id="2050" name="Picture 2" descr="Atlassian DevOps infinity wheel">
            <a:extLst>
              <a:ext uri="{FF2B5EF4-FFF2-40B4-BE49-F238E27FC236}">
                <a16:creationId xmlns:a16="http://schemas.microsoft.com/office/drawing/2014/main" id="{87A553B7-0908-4272-A4FD-AB6F569B580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44563" y="1614381"/>
            <a:ext cx="7302875" cy="4134062"/>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a:extLst>
              <a:ext uri="{FF2B5EF4-FFF2-40B4-BE49-F238E27FC236}">
                <a16:creationId xmlns:a16="http://schemas.microsoft.com/office/drawing/2014/main" id="{9ECD1EA0-8106-4CD8-9D71-163D73E60FE4}"/>
              </a:ext>
            </a:extLst>
          </p:cNvPr>
          <p:cNvSpPr/>
          <p:nvPr/>
        </p:nvSpPr>
        <p:spPr>
          <a:xfrm>
            <a:off x="2579486" y="5609943"/>
            <a:ext cx="6096000" cy="276999"/>
          </a:xfrm>
          <a:prstGeom prst="rect">
            <a:avLst/>
          </a:prstGeom>
        </p:spPr>
        <p:txBody>
          <a:bodyPr>
            <a:spAutoFit/>
          </a:bodyPr>
          <a:lstStyle/>
          <a:p>
            <a:r>
              <a:rPr lang="en-US" sz="600" dirty="0">
                <a:latin typeface="+mn-lt"/>
                <a:hlinkClick r:id="rId3"/>
              </a:rPr>
              <a:t>https://wac-cdn.atlassian.com/dam/jcr:cd64c6de-34a3-436f-95e0-f8e600143dac/SWTMNG-263%20DevOps%20infinity%20wheel_CLOUD-PRODUCTS@2x.png?cdnVersion=1060</a:t>
            </a:r>
            <a:r>
              <a:rPr lang="en-US" sz="600" dirty="0">
                <a:latin typeface="+mn-lt"/>
              </a:rPr>
              <a:t> (Date: 06.06.2020)</a:t>
            </a:r>
          </a:p>
        </p:txBody>
      </p:sp>
    </p:spTree>
    <p:extLst>
      <p:ext uri="{BB962C8B-B14F-4D97-AF65-F5344CB8AC3E}">
        <p14:creationId xmlns:p14="http://schemas.microsoft.com/office/powerpoint/2010/main" val="3228192677"/>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978A9C-94D9-42AF-83CC-D62411235245}"/>
              </a:ext>
            </a:extLst>
          </p:cNvPr>
          <p:cNvSpPr>
            <a:spLocks noGrp="1"/>
          </p:cNvSpPr>
          <p:nvPr>
            <p:ph type="title"/>
          </p:nvPr>
        </p:nvSpPr>
        <p:spPr/>
        <p:txBody>
          <a:bodyPr/>
          <a:lstStyle/>
          <a:p>
            <a:r>
              <a:rPr lang="en-US" dirty="0"/>
              <a:t>Knowledge of developers (2018)</a:t>
            </a:r>
          </a:p>
        </p:txBody>
      </p:sp>
      <p:sp>
        <p:nvSpPr>
          <p:cNvPr id="3" name="Inhaltsplatzhalter 2">
            <a:extLst>
              <a:ext uri="{FF2B5EF4-FFF2-40B4-BE49-F238E27FC236}">
                <a16:creationId xmlns:a16="http://schemas.microsoft.com/office/drawing/2014/main" id="{486A8CB4-8CD0-48AF-B410-D80C686B5BDF}"/>
              </a:ext>
            </a:extLst>
          </p:cNvPr>
          <p:cNvSpPr>
            <a:spLocks noGrp="1"/>
          </p:cNvSpPr>
          <p:nvPr>
            <p:ph idx="1"/>
          </p:nvPr>
        </p:nvSpPr>
        <p:spPr>
          <a:xfrm>
            <a:off x="334434" y="981076"/>
            <a:ext cx="5185501" cy="5400675"/>
          </a:xfrm>
        </p:spPr>
        <p:txBody>
          <a:bodyPr/>
          <a:lstStyle/>
          <a:p>
            <a:pPr marL="0" indent="0"/>
            <a:r>
              <a:rPr lang="en-US" dirty="0"/>
              <a:t>100 employees of a selected industrial company</a:t>
            </a:r>
          </a:p>
          <a:p>
            <a:pPr marL="0" indent="0"/>
            <a:r>
              <a:rPr lang="en-US" b="1" dirty="0"/>
              <a:t>“Which tools do you know and/or use? </a:t>
            </a:r>
          </a:p>
          <a:p>
            <a:pPr marL="0" indent="0"/>
            <a:endParaRPr lang="en-US" b="1" dirty="0"/>
          </a:p>
          <a:p>
            <a:pPr marL="0" indent="0"/>
            <a:r>
              <a:rPr lang="en-US" dirty="0"/>
              <a:t>Response options: </a:t>
            </a:r>
          </a:p>
          <a:p>
            <a:pPr marL="285750" indent="-285750">
              <a:buFont typeface="Wingdings" panose="05000000000000000000" pitchFamily="2" charset="2"/>
              <a:buChar char="§"/>
            </a:pPr>
            <a:r>
              <a:rPr lang="en-US" dirty="0"/>
              <a:t>(DevOps tools) Jenkins; Kubernetes; TeamCity; Spinnaker; Travis; </a:t>
            </a:r>
            <a:r>
              <a:rPr lang="en-US" dirty="0" err="1"/>
              <a:t>GoCD</a:t>
            </a:r>
            <a:r>
              <a:rPr lang="en-US" dirty="0"/>
              <a:t>; Concourse CI; </a:t>
            </a:r>
            <a:r>
              <a:rPr lang="en-US" dirty="0" err="1"/>
              <a:t>JFrog</a:t>
            </a:r>
            <a:r>
              <a:rPr lang="en-US" dirty="0"/>
              <a:t> Artifactory; </a:t>
            </a:r>
          </a:p>
          <a:p>
            <a:pPr marL="285750" indent="-285750">
              <a:buFont typeface="Wingdings" panose="05000000000000000000" pitchFamily="2" charset="2"/>
              <a:buChar char="§"/>
            </a:pPr>
            <a:r>
              <a:rPr lang="en-US" dirty="0"/>
              <a:t>(static analysis tools) PMD; </a:t>
            </a:r>
            <a:r>
              <a:rPr lang="en-US" dirty="0" err="1"/>
              <a:t>Checkstyle</a:t>
            </a:r>
            <a:r>
              <a:rPr lang="en-US" dirty="0"/>
              <a:t>; </a:t>
            </a:r>
            <a:r>
              <a:rPr lang="en-US" dirty="0" err="1"/>
              <a:t>FindBugs</a:t>
            </a:r>
            <a:r>
              <a:rPr lang="en-US" dirty="0"/>
              <a:t>; </a:t>
            </a:r>
            <a:r>
              <a:rPr lang="en-US" dirty="0" err="1"/>
              <a:t>FindBugs</a:t>
            </a:r>
            <a:r>
              <a:rPr lang="en-US" dirty="0"/>
              <a:t> Security; </a:t>
            </a:r>
          </a:p>
          <a:p>
            <a:pPr marL="285750" indent="-285750">
              <a:buFont typeface="Wingdings" panose="05000000000000000000" pitchFamily="2" charset="2"/>
              <a:buChar char="§"/>
            </a:pPr>
            <a:r>
              <a:rPr lang="en-US" dirty="0"/>
              <a:t>(security tools) OWASP ZAP; BDD Security; </a:t>
            </a:r>
            <a:r>
              <a:rPr lang="en-US" dirty="0" err="1"/>
              <a:t>JFrog</a:t>
            </a:r>
            <a:r>
              <a:rPr lang="en-US" dirty="0"/>
              <a:t> Xray; Security Monkey; Black Duck; </a:t>
            </a:r>
            <a:r>
              <a:rPr lang="en-US" dirty="0" err="1"/>
              <a:t>Snyk</a:t>
            </a:r>
            <a:r>
              <a:rPr lang="en-US" dirty="0"/>
              <a:t>” [1]</a:t>
            </a:r>
          </a:p>
          <a:p>
            <a:pPr marL="642937" lvl="1" indent="-285750"/>
            <a:endParaRPr lang="en-US" dirty="0"/>
          </a:p>
        </p:txBody>
      </p:sp>
      <p:sp>
        <p:nvSpPr>
          <p:cNvPr id="4" name="Datumsplatzhalter 3">
            <a:extLst>
              <a:ext uri="{FF2B5EF4-FFF2-40B4-BE49-F238E27FC236}">
                <a16:creationId xmlns:a16="http://schemas.microsoft.com/office/drawing/2014/main" id="{ADDED748-5095-4411-927F-6A2CB223B3B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2F0D5667-FA71-4A55-AE08-A0923AC4DA2E}"/>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09D29FDC-663E-4225-BE14-B6D2AC1CCE67}"/>
              </a:ext>
            </a:extLst>
          </p:cNvPr>
          <p:cNvSpPr>
            <a:spLocks noGrp="1"/>
          </p:cNvSpPr>
          <p:nvPr>
            <p:ph type="sldNum" sz="quarter" idx="12"/>
          </p:nvPr>
        </p:nvSpPr>
        <p:spPr/>
        <p:txBody>
          <a:bodyPr/>
          <a:lstStyle/>
          <a:p>
            <a:pPr>
              <a:defRPr/>
            </a:pPr>
            <a:fld id="{05BC9FAB-BDC1-47C0-A8BB-6E12A8205D33}" type="slidenum">
              <a:rPr lang="de-DE" smtClean="0"/>
              <a:pPr>
                <a:defRPr/>
              </a:pPr>
              <a:t>36</a:t>
            </a:fld>
            <a:endParaRPr lang="de-DE" dirty="0"/>
          </a:p>
        </p:txBody>
      </p:sp>
      <p:pic>
        <p:nvPicPr>
          <p:cNvPr id="10" name="Grafik 9">
            <a:extLst>
              <a:ext uri="{FF2B5EF4-FFF2-40B4-BE49-F238E27FC236}">
                <a16:creationId xmlns:a16="http://schemas.microsoft.com/office/drawing/2014/main" id="{696532CA-A1CB-48C7-9013-8FA720929238}"/>
              </a:ext>
            </a:extLst>
          </p:cNvPr>
          <p:cNvPicPr>
            <a:picLocks noChangeAspect="1"/>
          </p:cNvPicPr>
          <p:nvPr/>
        </p:nvPicPr>
        <p:blipFill rotWithShape="1">
          <a:blip r:embed="rId2"/>
          <a:srcRect b="5639"/>
          <a:stretch/>
        </p:blipFill>
        <p:spPr>
          <a:xfrm>
            <a:off x="5637394" y="981076"/>
            <a:ext cx="5571977" cy="4823977"/>
          </a:xfrm>
          <a:prstGeom prst="rect">
            <a:avLst/>
          </a:prstGeom>
        </p:spPr>
      </p:pic>
      <p:sp>
        <p:nvSpPr>
          <p:cNvPr id="11" name="Textfeld 10">
            <a:extLst>
              <a:ext uri="{FF2B5EF4-FFF2-40B4-BE49-F238E27FC236}">
                <a16:creationId xmlns:a16="http://schemas.microsoft.com/office/drawing/2014/main" id="{28BC9AA1-F7C7-4192-9ED5-5738DFA07729}"/>
              </a:ext>
            </a:extLst>
          </p:cNvPr>
          <p:cNvSpPr txBox="1"/>
          <p:nvPr/>
        </p:nvSpPr>
        <p:spPr>
          <a:xfrm>
            <a:off x="5929995" y="5836286"/>
            <a:ext cx="3453189" cy="184666"/>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600" dirty="0" err="1">
                <a:latin typeface="Arial" pitchFamily="34" charset="0"/>
              </a:rPr>
              <a:t>Paule</a:t>
            </a:r>
            <a:r>
              <a:rPr lang="en-US" sz="600" dirty="0">
                <a:latin typeface="Arial" pitchFamily="34" charset="0"/>
              </a:rPr>
              <a:t>, C. (2018). Securing DevOps: detection of vulnerabilities in CD pipelines Figure 4 p. 45 </a:t>
            </a:r>
            <a:r>
              <a:rPr lang="en-US" sz="600" dirty="0">
                <a:latin typeface="Arial" pitchFamily="34" charset="0"/>
                <a:hlinkClick r:id="rId3" action="ppaction://hlinksldjump"/>
              </a:rPr>
              <a:t>[1]</a:t>
            </a:r>
            <a:endParaRPr lang="en-US" sz="600" dirty="0">
              <a:latin typeface="Arial" pitchFamily="34" charset="0"/>
            </a:endParaRPr>
          </a:p>
        </p:txBody>
      </p:sp>
    </p:spTree>
    <p:extLst>
      <p:ext uri="{BB962C8B-B14F-4D97-AF65-F5344CB8AC3E}">
        <p14:creationId xmlns:p14="http://schemas.microsoft.com/office/powerpoint/2010/main" val="2266197601"/>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FEA28A-6150-4413-8DAF-010F9872BA4E}"/>
              </a:ext>
            </a:extLst>
          </p:cNvPr>
          <p:cNvSpPr>
            <a:spLocks noGrp="1"/>
          </p:cNvSpPr>
          <p:nvPr>
            <p:ph type="title"/>
          </p:nvPr>
        </p:nvSpPr>
        <p:spPr/>
        <p:txBody>
          <a:bodyPr/>
          <a:lstStyle/>
          <a:p>
            <a:r>
              <a:rPr lang="en-US" dirty="0"/>
              <a:t>Security standards and model (2016)</a:t>
            </a:r>
          </a:p>
        </p:txBody>
      </p:sp>
      <p:sp>
        <p:nvSpPr>
          <p:cNvPr id="4" name="Datumsplatzhalter 3">
            <a:extLst>
              <a:ext uri="{FF2B5EF4-FFF2-40B4-BE49-F238E27FC236}">
                <a16:creationId xmlns:a16="http://schemas.microsoft.com/office/drawing/2014/main" id="{2FA42C89-F5BE-4610-93A1-CF19A86213B2}"/>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04EB1F83-2E35-4D20-A32D-6114AE2BA21E}"/>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0CFDC71E-0B06-404B-94CD-EA442130C142}"/>
              </a:ext>
            </a:extLst>
          </p:cNvPr>
          <p:cNvSpPr>
            <a:spLocks noGrp="1"/>
          </p:cNvSpPr>
          <p:nvPr>
            <p:ph type="sldNum" sz="quarter" idx="12"/>
          </p:nvPr>
        </p:nvSpPr>
        <p:spPr/>
        <p:txBody>
          <a:bodyPr/>
          <a:lstStyle/>
          <a:p>
            <a:pPr>
              <a:defRPr/>
            </a:pPr>
            <a:fld id="{05BC9FAB-BDC1-47C0-A8BB-6E12A8205D33}" type="slidenum">
              <a:rPr lang="de-DE" smtClean="0"/>
              <a:pPr>
                <a:defRPr/>
              </a:pPr>
              <a:t>37</a:t>
            </a:fld>
            <a:endParaRPr lang="de-DE" dirty="0"/>
          </a:p>
        </p:txBody>
      </p:sp>
      <p:sp>
        <p:nvSpPr>
          <p:cNvPr id="8" name="Rechteck 7">
            <a:extLst>
              <a:ext uri="{FF2B5EF4-FFF2-40B4-BE49-F238E27FC236}">
                <a16:creationId xmlns:a16="http://schemas.microsoft.com/office/drawing/2014/main" id="{44898399-7CFB-4DB9-A77F-5D955AA39167}"/>
              </a:ext>
            </a:extLst>
          </p:cNvPr>
          <p:cNvSpPr/>
          <p:nvPr/>
        </p:nvSpPr>
        <p:spPr>
          <a:xfrm>
            <a:off x="2351584" y="6171588"/>
            <a:ext cx="6200736" cy="215444"/>
          </a:xfrm>
          <a:prstGeom prst="rect">
            <a:avLst/>
          </a:prstGeom>
        </p:spPr>
        <p:txBody>
          <a:bodyPr wrap="none">
            <a:spAutoFit/>
          </a:bodyPr>
          <a:lstStyle/>
          <a:p>
            <a:r>
              <a:rPr lang="en-US" sz="800" dirty="0"/>
              <a:t>Shackleford, D. (2016). A DevSecOps Playbook. </a:t>
            </a:r>
            <a:r>
              <a:rPr lang="en-US" sz="800" i="1" dirty="0"/>
              <a:t>SANS Institute InfoSec Reading Room. A DevSecOps Playbook </a:t>
            </a:r>
            <a:r>
              <a:rPr lang="en-US" sz="800" dirty="0">
                <a:latin typeface="Arial" pitchFamily="34" charset="0"/>
              </a:rPr>
              <a:t>Figure 2 p. 11 </a:t>
            </a:r>
            <a:r>
              <a:rPr lang="en-US" sz="800" dirty="0">
                <a:latin typeface="Arial" pitchFamily="34" charset="0"/>
                <a:hlinkClick r:id="rId2" action="ppaction://hlinksldjump"/>
              </a:rPr>
              <a:t>[5]</a:t>
            </a:r>
            <a:endParaRPr lang="en-US" sz="800" dirty="0">
              <a:latin typeface="Arial" pitchFamily="34" charset="0"/>
            </a:endParaRPr>
          </a:p>
        </p:txBody>
      </p:sp>
      <p:sp>
        <p:nvSpPr>
          <p:cNvPr id="9" name="Inhaltsplatzhalter 8">
            <a:extLst>
              <a:ext uri="{FF2B5EF4-FFF2-40B4-BE49-F238E27FC236}">
                <a16:creationId xmlns:a16="http://schemas.microsoft.com/office/drawing/2014/main" id="{F941593D-C6FF-4D09-8C4B-9CDC9E76ADC4}"/>
              </a:ext>
            </a:extLst>
          </p:cNvPr>
          <p:cNvSpPr>
            <a:spLocks noGrp="1"/>
          </p:cNvSpPr>
          <p:nvPr>
            <p:ph idx="1"/>
          </p:nvPr>
        </p:nvSpPr>
        <p:spPr>
          <a:xfrm>
            <a:off x="334434" y="981076"/>
            <a:ext cx="11523133" cy="5400675"/>
          </a:xfrm>
        </p:spPr>
        <p:txBody>
          <a:bodyPr/>
          <a:lstStyle/>
          <a:p>
            <a:pPr marL="285750" indent="-285750">
              <a:buFont typeface="Wingdings" panose="05000000000000000000" pitchFamily="2" charset="2"/>
              <a:buChar char="§"/>
            </a:pPr>
            <a:r>
              <a:rPr lang="en-US" dirty="0"/>
              <a:t>“What application security standards or models do you follow? Select all that apply.” [5]</a:t>
            </a:r>
          </a:p>
          <a:p>
            <a:pPr marL="285750" indent="-285750">
              <a:buFont typeface="Wingdings" panose="05000000000000000000" pitchFamily="2" charset="2"/>
              <a:buChar char="§"/>
            </a:pPr>
            <a:r>
              <a:rPr lang="en-US" dirty="0"/>
              <a:t>435 respondents</a:t>
            </a:r>
          </a:p>
          <a:p>
            <a:pPr marL="285750" indent="-285750">
              <a:buFont typeface="Wingdings" panose="05000000000000000000" pitchFamily="2" charset="2"/>
              <a:buChar char="§"/>
            </a:pPr>
            <a:r>
              <a:rPr lang="en-US" dirty="0"/>
              <a:t>OWASP Top 10 leading standard</a:t>
            </a:r>
          </a:p>
        </p:txBody>
      </p:sp>
      <p:pic>
        <p:nvPicPr>
          <p:cNvPr id="10" name="Inhaltsplatzhalter 6">
            <a:extLst>
              <a:ext uri="{FF2B5EF4-FFF2-40B4-BE49-F238E27FC236}">
                <a16:creationId xmlns:a16="http://schemas.microsoft.com/office/drawing/2014/main" id="{6621E778-2138-4BB4-8BAA-724ADB74D9B4}"/>
              </a:ext>
            </a:extLst>
          </p:cNvPr>
          <p:cNvPicPr>
            <a:picLocks noChangeAspect="1"/>
          </p:cNvPicPr>
          <p:nvPr/>
        </p:nvPicPr>
        <p:blipFill>
          <a:blip r:embed="rId3"/>
          <a:stretch>
            <a:fillRect/>
          </a:stretch>
        </p:blipFill>
        <p:spPr bwMode="auto">
          <a:xfrm>
            <a:off x="2278465" y="2100936"/>
            <a:ext cx="6698042" cy="4065371"/>
          </a:xfrm>
          <a:prstGeom prst="rect">
            <a:avLst/>
          </a:prstGeom>
          <a:noFill/>
          <a:ln w="9525">
            <a:noFill/>
            <a:miter lim="800000"/>
            <a:headEnd/>
            <a:tailEnd/>
          </a:ln>
        </p:spPr>
      </p:pic>
    </p:spTree>
    <p:extLst>
      <p:ext uri="{BB962C8B-B14F-4D97-AF65-F5344CB8AC3E}">
        <p14:creationId xmlns:p14="http://schemas.microsoft.com/office/powerpoint/2010/main" val="3154636922"/>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B4F03A-2D9D-4051-8667-DA03E1FE5D38}"/>
              </a:ext>
            </a:extLst>
          </p:cNvPr>
          <p:cNvSpPr>
            <a:spLocks noGrp="1"/>
          </p:cNvSpPr>
          <p:nvPr>
            <p:ph type="title"/>
          </p:nvPr>
        </p:nvSpPr>
        <p:spPr/>
        <p:txBody>
          <a:bodyPr/>
          <a:lstStyle/>
          <a:p>
            <a:r>
              <a:rPr lang="en-US" dirty="0"/>
              <a:t>OWASP</a:t>
            </a:r>
          </a:p>
        </p:txBody>
      </p:sp>
      <p:sp>
        <p:nvSpPr>
          <p:cNvPr id="3" name="Inhaltsplatzhalter 2">
            <a:extLst>
              <a:ext uri="{FF2B5EF4-FFF2-40B4-BE49-F238E27FC236}">
                <a16:creationId xmlns:a16="http://schemas.microsoft.com/office/drawing/2014/main" id="{7CBAA86A-CD81-4C96-A69D-F64DE9BCCDA7}"/>
              </a:ext>
            </a:extLst>
          </p:cNvPr>
          <p:cNvSpPr>
            <a:spLocks noGrp="1"/>
          </p:cNvSpPr>
          <p:nvPr>
            <p:ph idx="1"/>
          </p:nvPr>
        </p:nvSpPr>
        <p:spPr/>
        <p:txBody>
          <a:bodyPr/>
          <a:lstStyle/>
          <a:p>
            <a:pPr marL="285750" indent="-285750">
              <a:buFont typeface="Wingdings" panose="05000000000000000000" pitchFamily="2" charset="2"/>
              <a:buChar char="§"/>
            </a:pPr>
            <a:r>
              <a:rPr lang="en-US" dirty="0"/>
              <a:t>International non-profit organization</a:t>
            </a:r>
          </a:p>
          <a:p>
            <a:pPr marL="285750" indent="-285750">
              <a:buFont typeface="Wingdings" panose="05000000000000000000" pitchFamily="2" charset="2"/>
              <a:buChar char="§"/>
            </a:pPr>
            <a:r>
              <a:rPr lang="en-US" dirty="0"/>
              <a:t>Focus on web application security</a:t>
            </a:r>
          </a:p>
          <a:p>
            <a:pPr marL="285750" indent="-285750">
              <a:buFont typeface="Wingdings" panose="05000000000000000000" pitchFamily="2" charset="2"/>
              <a:buChar char="§"/>
            </a:pPr>
            <a:r>
              <a:rPr lang="en-US" dirty="0"/>
              <a:t>Goal: Improve web application security</a:t>
            </a:r>
          </a:p>
          <a:p>
            <a:pPr marL="285750" indent="-285750">
              <a:buFont typeface="Wingdings" panose="05000000000000000000" pitchFamily="2" charset="2"/>
              <a:buChar char="§"/>
            </a:pPr>
            <a:r>
              <a:rPr lang="en-US" dirty="0"/>
              <a:t>OWASP Top 10: represents top 10 risks (critical) [3]</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endParaRPr lang="en-US" dirty="0"/>
          </a:p>
        </p:txBody>
      </p:sp>
      <p:sp>
        <p:nvSpPr>
          <p:cNvPr id="4" name="Datumsplatzhalter 3">
            <a:extLst>
              <a:ext uri="{FF2B5EF4-FFF2-40B4-BE49-F238E27FC236}">
                <a16:creationId xmlns:a16="http://schemas.microsoft.com/office/drawing/2014/main" id="{C2806D6D-7676-4361-9632-BD409871C4D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3D26743F-042C-495F-A651-53AF28AE92D5}"/>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F23CD9FE-6E73-412D-9092-628A4CE0C12C}"/>
              </a:ext>
            </a:extLst>
          </p:cNvPr>
          <p:cNvSpPr>
            <a:spLocks noGrp="1"/>
          </p:cNvSpPr>
          <p:nvPr>
            <p:ph type="sldNum" sz="quarter" idx="12"/>
          </p:nvPr>
        </p:nvSpPr>
        <p:spPr/>
        <p:txBody>
          <a:bodyPr/>
          <a:lstStyle/>
          <a:p>
            <a:pPr>
              <a:defRPr/>
            </a:pPr>
            <a:fld id="{05BC9FAB-BDC1-47C0-A8BB-6E12A8205D33}" type="slidenum">
              <a:rPr lang="de-DE" smtClean="0"/>
              <a:pPr>
                <a:defRPr/>
              </a:pPr>
              <a:t>38</a:t>
            </a:fld>
            <a:endParaRPr lang="de-DE" dirty="0"/>
          </a:p>
        </p:txBody>
      </p:sp>
      <p:sp>
        <p:nvSpPr>
          <p:cNvPr id="7" name="Rechteck 6">
            <a:extLst>
              <a:ext uri="{FF2B5EF4-FFF2-40B4-BE49-F238E27FC236}">
                <a16:creationId xmlns:a16="http://schemas.microsoft.com/office/drawing/2014/main" id="{E8A51A8D-A59C-441B-9F3C-275F91F7E588}"/>
              </a:ext>
            </a:extLst>
          </p:cNvPr>
          <p:cNvSpPr/>
          <p:nvPr/>
        </p:nvSpPr>
        <p:spPr>
          <a:xfrm>
            <a:off x="2690434" y="6174269"/>
            <a:ext cx="4793133" cy="184666"/>
          </a:xfrm>
          <a:prstGeom prst="rect">
            <a:avLst/>
          </a:prstGeom>
        </p:spPr>
        <p:txBody>
          <a:bodyPr wrap="square">
            <a:spAutoFit/>
          </a:bodyPr>
          <a:lstStyle/>
          <a:p>
            <a:r>
              <a:rPr lang="en-US" sz="600" dirty="0">
                <a:latin typeface="+mn-lt"/>
                <a:hlinkClick r:id="rId2"/>
              </a:rPr>
              <a:t>https://www.heise.de/developer/imgs/06/2/3/6/0/4/7/9/2013-2017-50ed3603697420a0.png</a:t>
            </a:r>
            <a:r>
              <a:rPr lang="en-US" sz="600" dirty="0">
                <a:latin typeface="+mn-lt"/>
              </a:rPr>
              <a:t> (Date: 04.06.2020]</a:t>
            </a:r>
          </a:p>
        </p:txBody>
      </p:sp>
      <p:pic>
        <p:nvPicPr>
          <p:cNvPr id="8" name="Picture 6" descr="OWASP Top 10: Kritischer Blick auf die Charts | heise Developer">
            <a:extLst>
              <a:ext uri="{FF2B5EF4-FFF2-40B4-BE49-F238E27FC236}">
                <a16:creationId xmlns:a16="http://schemas.microsoft.com/office/drawing/2014/main" id="{B942AF6D-0C49-4690-9595-353705D5E6B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710094" y="2608645"/>
            <a:ext cx="6768752" cy="362866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9119342"/>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F96A97-B7E7-465B-8904-8D46E8FB1AFA}"/>
              </a:ext>
            </a:extLst>
          </p:cNvPr>
          <p:cNvSpPr>
            <a:spLocks noGrp="1"/>
          </p:cNvSpPr>
          <p:nvPr>
            <p:ph type="title"/>
          </p:nvPr>
        </p:nvSpPr>
        <p:spPr/>
        <p:txBody>
          <a:bodyPr/>
          <a:lstStyle/>
          <a:p>
            <a:r>
              <a:rPr lang="en-US" dirty="0"/>
              <a:t>Security practices with rating</a:t>
            </a:r>
          </a:p>
        </p:txBody>
      </p:sp>
      <p:pic>
        <p:nvPicPr>
          <p:cNvPr id="7" name="Inhaltsplatzhalter 6">
            <a:extLst>
              <a:ext uri="{FF2B5EF4-FFF2-40B4-BE49-F238E27FC236}">
                <a16:creationId xmlns:a16="http://schemas.microsoft.com/office/drawing/2014/main" id="{2E809EF8-E0E8-497C-8082-3733590D08DC}"/>
              </a:ext>
            </a:extLst>
          </p:cNvPr>
          <p:cNvPicPr>
            <a:picLocks noGrp="1" noChangeAspect="1"/>
          </p:cNvPicPr>
          <p:nvPr>
            <p:ph idx="1"/>
          </p:nvPr>
        </p:nvPicPr>
        <p:blipFill rotWithShape="1">
          <a:blip r:embed="rId2"/>
          <a:srcRect l="3256" t="11994" r="3256" b="8008"/>
          <a:stretch/>
        </p:blipFill>
        <p:spPr>
          <a:xfrm>
            <a:off x="1773990" y="1062478"/>
            <a:ext cx="8640960" cy="5290384"/>
          </a:xfrm>
          <a:prstGeom prst="rect">
            <a:avLst/>
          </a:prstGeom>
        </p:spPr>
      </p:pic>
      <p:sp>
        <p:nvSpPr>
          <p:cNvPr id="4" name="Datumsplatzhalter 3">
            <a:extLst>
              <a:ext uri="{FF2B5EF4-FFF2-40B4-BE49-F238E27FC236}">
                <a16:creationId xmlns:a16="http://schemas.microsoft.com/office/drawing/2014/main" id="{C200740D-EE4C-4F8A-BEB8-94CBB99E7610}"/>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D96ED4F2-CAB1-4A16-80E0-AC9F553DB4E9}"/>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FEE80EE3-A1DB-4F0D-A6F4-55542C85DE3E}"/>
              </a:ext>
            </a:extLst>
          </p:cNvPr>
          <p:cNvSpPr>
            <a:spLocks noGrp="1"/>
          </p:cNvSpPr>
          <p:nvPr>
            <p:ph type="sldNum" sz="quarter" idx="12"/>
          </p:nvPr>
        </p:nvSpPr>
        <p:spPr/>
        <p:txBody>
          <a:bodyPr/>
          <a:lstStyle/>
          <a:p>
            <a:pPr>
              <a:defRPr/>
            </a:pPr>
            <a:fld id="{05BC9FAB-BDC1-47C0-A8BB-6E12A8205D33}" type="slidenum">
              <a:rPr lang="de-DE" smtClean="0"/>
              <a:pPr>
                <a:defRPr/>
              </a:pPr>
              <a:t>39</a:t>
            </a:fld>
            <a:endParaRPr lang="de-DE" dirty="0"/>
          </a:p>
        </p:txBody>
      </p:sp>
      <p:sp>
        <p:nvSpPr>
          <p:cNvPr id="3" name="Textfeld 2">
            <a:extLst>
              <a:ext uri="{FF2B5EF4-FFF2-40B4-BE49-F238E27FC236}">
                <a16:creationId xmlns:a16="http://schemas.microsoft.com/office/drawing/2014/main" id="{354EA9FA-39DE-49AA-9255-60D178665CC2}"/>
              </a:ext>
            </a:extLst>
          </p:cNvPr>
          <p:cNvSpPr txBox="1"/>
          <p:nvPr/>
        </p:nvSpPr>
        <p:spPr>
          <a:xfrm>
            <a:off x="2187271" y="6353632"/>
            <a:ext cx="7814398" cy="215444"/>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marL="304800" indent="-304800"/>
            <a:r>
              <a:rPr lang="en-US" sz="800" dirty="0" err="1">
                <a:solidFill>
                  <a:schemeClr val="tx1"/>
                </a:solidFill>
                <a:effectLst/>
              </a:rPr>
              <a:t>Filkins</a:t>
            </a:r>
            <a:r>
              <a:rPr lang="en-US" sz="800" dirty="0">
                <a:solidFill>
                  <a:schemeClr val="tx1"/>
                </a:solidFill>
                <a:effectLst/>
              </a:rPr>
              <a:t>, B., Bird, </a:t>
            </a:r>
            <a:r>
              <a:rPr lang="en-US" sz="800" dirty="0">
                <a:solidFill>
                  <a:schemeClr val="tx1"/>
                </a:solidFill>
              </a:rPr>
              <a:t>J</a:t>
            </a:r>
            <a:r>
              <a:rPr lang="en-US" sz="800" dirty="0">
                <a:solidFill>
                  <a:schemeClr val="tx1"/>
                </a:solidFill>
                <a:effectLst/>
              </a:rPr>
              <a:t>., &amp; Kim, </a:t>
            </a:r>
            <a:r>
              <a:rPr lang="en-US" sz="800" dirty="0">
                <a:solidFill>
                  <a:schemeClr val="tx1"/>
                </a:solidFill>
              </a:rPr>
              <a:t>F</a:t>
            </a:r>
            <a:r>
              <a:rPr lang="en-US" sz="800" dirty="0">
                <a:solidFill>
                  <a:schemeClr val="tx1"/>
                </a:solidFill>
                <a:effectLst/>
              </a:rPr>
              <a:t>. (2014). Survey on Application Security Programs and Practices. SANS Technology Institute</a:t>
            </a:r>
            <a:r>
              <a:rPr lang="en-US" sz="800" dirty="0">
                <a:solidFill>
                  <a:schemeClr val="tx1"/>
                </a:solidFill>
              </a:rPr>
              <a:t>. </a:t>
            </a:r>
            <a:r>
              <a:rPr lang="en-US" sz="800" i="1" dirty="0"/>
              <a:t>Figure 11. Effective </a:t>
            </a:r>
            <a:r>
              <a:rPr lang="en-US" sz="800" i="1" dirty="0" err="1"/>
              <a:t>Appsec</a:t>
            </a:r>
            <a:r>
              <a:rPr lang="en-US" sz="800" i="1" dirty="0"/>
              <a:t> Security Practices</a:t>
            </a:r>
            <a:endParaRPr lang="en-US" sz="800" dirty="0">
              <a:effectLst/>
            </a:endParaRPr>
          </a:p>
        </p:txBody>
      </p:sp>
    </p:spTree>
    <p:extLst>
      <p:ext uri="{BB962C8B-B14F-4D97-AF65-F5344CB8AC3E}">
        <p14:creationId xmlns:p14="http://schemas.microsoft.com/office/powerpoint/2010/main" val="294671430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38C172F0-044D-43AB-9C81-27DE41F27867}"/>
              </a:ext>
            </a:extLst>
          </p:cNvPr>
          <p:cNvSpPr>
            <a:spLocks noGrp="1"/>
          </p:cNvSpPr>
          <p:nvPr>
            <p:ph type="title"/>
          </p:nvPr>
        </p:nvSpPr>
        <p:spPr/>
        <p:txBody>
          <a:bodyPr/>
          <a:lstStyle/>
          <a:p>
            <a:r>
              <a:rPr lang="en-US" dirty="0"/>
              <a:t>Motivation and background (cont’d)</a:t>
            </a:r>
          </a:p>
        </p:txBody>
      </p:sp>
      <p:sp>
        <p:nvSpPr>
          <p:cNvPr id="14" name="Inhaltsplatzhalter 13">
            <a:extLst>
              <a:ext uri="{FF2B5EF4-FFF2-40B4-BE49-F238E27FC236}">
                <a16:creationId xmlns:a16="http://schemas.microsoft.com/office/drawing/2014/main" id="{3FC0DC5B-367F-43D0-9BF6-D47AE09B846B}"/>
              </a:ext>
            </a:extLst>
          </p:cNvPr>
          <p:cNvSpPr>
            <a:spLocks noGrp="1"/>
          </p:cNvSpPr>
          <p:nvPr>
            <p:ph idx="1"/>
          </p:nvPr>
        </p:nvSpPr>
        <p:spPr/>
        <p:txBody>
          <a:bodyPr>
            <a:normAutofit/>
          </a:bodyPr>
          <a:lstStyle/>
          <a:p>
            <a:pPr marL="0" indent="0"/>
            <a:r>
              <a:rPr lang="en-US" b="1" kern="0" dirty="0"/>
              <a:t>Challenges </a:t>
            </a:r>
            <a:r>
              <a:rPr lang="en-US" b="1" dirty="0"/>
              <a:t>in</a:t>
            </a:r>
            <a:r>
              <a:rPr lang="en-US" b="1" kern="0" dirty="0"/>
              <a:t> agile software development</a:t>
            </a:r>
            <a:endParaRPr lang="en-US" kern="0" dirty="0"/>
          </a:p>
          <a:p>
            <a:pPr marL="642937" lvl="1" indent="-285750"/>
            <a:r>
              <a:rPr lang="en-US" kern="0" dirty="0"/>
              <a:t>Neglection of non-functional requirements</a:t>
            </a:r>
          </a:p>
          <a:p>
            <a:pPr marL="642937" lvl="1" indent="-285750"/>
            <a:r>
              <a:rPr lang="en-US" dirty="0"/>
              <a:t>Rapid pace of development and deployment</a:t>
            </a:r>
          </a:p>
          <a:p>
            <a:pPr marL="642937" lvl="1" indent="-285750"/>
            <a:r>
              <a:rPr lang="en-US" kern="0" dirty="0"/>
              <a:t>Knowledge boundaries (e.g., documentation) [3-4]</a:t>
            </a:r>
          </a:p>
          <a:p>
            <a:pPr marL="642937" lvl="1" indent="-285750"/>
            <a:endParaRPr lang="en-US" b="1" dirty="0"/>
          </a:p>
          <a:p>
            <a:pPr marL="0" indent="0"/>
            <a:r>
              <a:rPr lang="en-US" b="1" dirty="0"/>
              <a:t>Benefits</a:t>
            </a:r>
          </a:p>
          <a:p>
            <a:pPr marL="642937" lvl="1" indent="-285750"/>
            <a:r>
              <a:rPr lang="en-US" kern="0" dirty="0"/>
              <a:t>Improving scalability</a:t>
            </a:r>
          </a:p>
          <a:p>
            <a:pPr marL="642937" lvl="1" indent="-285750"/>
            <a:r>
              <a:rPr lang="en-US" kern="0" dirty="0"/>
              <a:t>Reducing human error [1]</a:t>
            </a:r>
            <a:endParaRPr lang="en-US" dirty="0"/>
          </a:p>
          <a:p>
            <a:pPr marL="642937" lvl="1" indent="-285750"/>
            <a:r>
              <a:rPr lang="en-US" dirty="0"/>
              <a:t>Checking continuously instead of an interval basis </a:t>
            </a:r>
            <a:r>
              <a:rPr lang="en-US" kern="0" dirty="0"/>
              <a:t>[2]</a:t>
            </a:r>
            <a:endParaRPr lang="en-US" dirty="0"/>
          </a:p>
          <a:p>
            <a:pPr marL="642937" lvl="1" indent="-285750"/>
            <a:r>
              <a:rPr lang="en-US" dirty="0"/>
              <a:t>Avoid cost explosion due to fixing at implementation stage </a:t>
            </a:r>
            <a:r>
              <a:rPr lang="en-US" kern="0" dirty="0"/>
              <a:t>[9] </a:t>
            </a:r>
          </a:p>
          <a:p>
            <a:pPr marL="642937" lvl="1" indent="-285750"/>
            <a:r>
              <a:rPr lang="en-US" dirty="0"/>
              <a:t>Lack of security experts [10]</a:t>
            </a:r>
          </a:p>
          <a:p>
            <a:pPr marL="642937" lvl="1" indent="-285750"/>
            <a:r>
              <a:rPr lang="en-US" dirty="0"/>
              <a:t>Parallel testing [13] </a:t>
            </a:r>
          </a:p>
          <a:p>
            <a:pPr marL="357187" lvl="1" indent="0">
              <a:buNone/>
            </a:pPr>
            <a:endParaRPr lang="en-US" dirty="0"/>
          </a:p>
          <a:p>
            <a:pPr marL="0" indent="0"/>
            <a:r>
              <a:rPr lang="en-US" b="1" dirty="0">
                <a:sym typeface="Wingdings" panose="05000000000000000000" pitchFamily="2" charset="2"/>
              </a:rPr>
              <a:t> </a:t>
            </a:r>
            <a:r>
              <a:rPr lang="en-US" b="1" dirty="0"/>
              <a:t>Challenges of finding relevant security automation tools</a:t>
            </a:r>
          </a:p>
          <a:p>
            <a:pPr marL="642937" lvl="1" indent="-285750"/>
            <a:r>
              <a:rPr lang="en-US" dirty="0"/>
              <a:t>Lack of an overview of current security automation tools</a:t>
            </a:r>
          </a:p>
          <a:p>
            <a:pPr marL="642937" lvl="1" indent="-285750"/>
            <a:r>
              <a:rPr lang="en-US" dirty="0"/>
              <a:t>State-of-the-practice overview lack level of abstraction [5-6]</a:t>
            </a:r>
          </a:p>
        </p:txBody>
      </p:sp>
      <p:sp>
        <p:nvSpPr>
          <p:cNvPr id="7" name="Datumsplatzhalter 6">
            <a:extLst>
              <a:ext uri="{FF2B5EF4-FFF2-40B4-BE49-F238E27FC236}">
                <a16:creationId xmlns:a16="http://schemas.microsoft.com/office/drawing/2014/main" id="{A0701308-92CB-4A17-B53D-E949BF194061}"/>
              </a:ext>
            </a:extLst>
          </p:cNvPr>
          <p:cNvSpPr>
            <a:spLocks noGrp="1"/>
          </p:cNvSpPr>
          <p:nvPr>
            <p:ph type="dt" sz="half" idx="10"/>
          </p:nvPr>
        </p:nvSpPr>
        <p:spPr/>
        <p:txBody>
          <a:bodyPr/>
          <a:lstStyle/>
          <a:p>
            <a:pPr>
              <a:defRPr/>
            </a:pPr>
            <a:r>
              <a:rPr lang="de-DE" noProof="0"/>
              <a:t>© sebis</a:t>
            </a:r>
            <a:endParaRPr lang="en-US" noProof="0" dirty="0"/>
          </a:p>
        </p:txBody>
      </p:sp>
      <p:sp>
        <p:nvSpPr>
          <p:cNvPr id="8" name="Fußzeilenplatzhalter 7">
            <a:extLst>
              <a:ext uri="{FF2B5EF4-FFF2-40B4-BE49-F238E27FC236}">
                <a16:creationId xmlns:a16="http://schemas.microsoft.com/office/drawing/2014/main" id="{292D2BBF-0727-4B62-BB8E-6F150ED1AC39}"/>
              </a:ext>
            </a:extLst>
          </p:cNvPr>
          <p:cNvSpPr>
            <a:spLocks noGrp="1"/>
          </p:cNvSpPr>
          <p:nvPr>
            <p:ph type="ftr" sz="quarter" idx="11"/>
          </p:nvPr>
        </p:nvSpPr>
        <p:spPr/>
        <p:txBody>
          <a:bodyPr/>
          <a:lstStyle/>
          <a:p>
            <a:pPr>
              <a:defRPr/>
            </a:pPr>
            <a:r>
              <a:rPr lang="en-US"/>
              <a:t>John Nguyen (TUM)</a:t>
            </a:r>
            <a:endParaRPr lang="de-DE" dirty="0"/>
          </a:p>
        </p:txBody>
      </p:sp>
      <p:sp>
        <p:nvSpPr>
          <p:cNvPr id="9" name="Foliennummernplatzhalter 8">
            <a:extLst>
              <a:ext uri="{FF2B5EF4-FFF2-40B4-BE49-F238E27FC236}">
                <a16:creationId xmlns:a16="http://schemas.microsoft.com/office/drawing/2014/main" id="{D534FFAE-8475-45A2-87BE-980221ADFE0E}"/>
              </a:ext>
            </a:extLst>
          </p:cNvPr>
          <p:cNvSpPr>
            <a:spLocks noGrp="1"/>
          </p:cNvSpPr>
          <p:nvPr>
            <p:ph type="sldNum" sz="quarter" idx="12"/>
          </p:nvPr>
        </p:nvSpPr>
        <p:spPr/>
        <p:txBody>
          <a:bodyPr/>
          <a:lstStyle/>
          <a:p>
            <a:pPr>
              <a:defRPr/>
            </a:pPr>
            <a:fld id="{34A2CCB4-7108-4850-98BC-50E3A501EADB}" type="slidenum">
              <a:rPr lang="en-US" noProof="0" smtClean="0"/>
              <a:pPr>
                <a:defRPr/>
              </a:pPr>
              <a:t>4</a:t>
            </a:fld>
            <a:endParaRPr lang="en-US" noProof="0" dirty="0"/>
          </a:p>
        </p:txBody>
      </p:sp>
      <p:sp>
        <p:nvSpPr>
          <p:cNvPr id="3" name="Textplatzhalter 2">
            <a:extLst>
              <a:ext uri="{FF2B5EF4-FFF2-40B4-BE49-F238E27FC236}">
                <a16:creationId xmlns:a16="http://schemas.microsoft.com/office/drawing/2014/main" id="{7642A272-3CBE-43F5-B2B3-019637091B56}"/>
              </a:ext>
            </a:extLst>
          </p:cNvPr>
          <p:cNvSpPr>
            <a:spLocks noGrp="1"/>
          </p:cNvSpPr>
          <p:nvPr>
            <p:ph type="body" sz="quarter" idx="13"/>
          </p:nvPr>
        </p:nvSpPr>
        <p:spPr/>
        <p:txBody>
          <a:bodyPr/>
          <a:lstStyle/>
          <a:p>
            <a:r>
              <a:rPr lang="en-US" dirty="0"/>
              <a:t>Need for security and privacy automation tools</a:t>
            </a:r>
          </a:p>
        </p:txBody>
      </p:sp>
    </p:spTree>
    <p:extLst>
      <p:ext uri="{BB962C8B-B14F-4D97-AF65-F5344CB8AC3E}">
        <p14:creationId xmlns:p14="http://schemas.microsoft.com/office/powerpoint/2010/main" val="4117352322"/>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2F7088-3E7D-450F-8F09-CB6BCB7FD889}"/>
              </a:ext>
            </a:extLst>
          </p:cNvPr>
          <p:cNvSpPr>
            <a:spLocks noGrp="1"/>
          </p:cNvSpPr>
          <p:nvPr>
            <p:ph type="title"/>
          </p:nvPr>
        </p:nvSpPr>
        <p:spPr/>
        <p:txBody>
          <a:bodyPr/>
          <a:lstStyle/>
          <a:p>
            <a:r>
              <a:rPr lang="en-US" dirty="0"/>
              <a:t>Quality assessment in MLRs</a:t>
            </a:r>
          </a:p>
        </p:txBody>
      </p:sp>
      <p:pic>
        <p:nvPicPr>
          <p:cNvPr id="7" name="Inhaltsplatzhalter 6">
            <a:extLst>
              <a:ext uri="{FF2B5EF4-FFF2-40B4-BE49-F238E27FC236}">
                <a16:creationId xmlns:a16="http://schemas.microsoft.com/office/drawing/2014/main" id="{65BC5CF6-663E-4FF9-B4CF-D623E7FBCFC7}"/>
              </a:ext>
            </a:extLst>
          </p:cNvPr>
          <p:cNvPicPr>
            <a:picLocks noGrp="1" noChangeAspect="1"/>
          </p:cNvPicPr>
          <p:nvPr>
            <p:ph idx="1"/>
          </p:nvPr>
        </p:nvPicPr>
        <p:blipFill>
          <a:blip r:embed="rId2"/>
          <a:stretch>
            <a:fillRect/>
          </a:stretch>
        </p:blipFill>
        <p:spPr>
          <a:xfrm>
            <a:off x="1855303" y="981075"/>
            <a:ext cx="8478334" cy="5311002"/>
          </a:xfrm>
          <a:prstGeom prst="rect">
            <a:avLst/>
          </a:prstGeom>
        </p:spPr>
      </p:pic>
      <p:sp>
        <p:nvSpPr>
          <p:cNvPr id="4" name="Datumsplatzhalter 3">
            <a:extLst>
              <a:ext uri="{FF2B5EF4-FFF2-40B4-BE49-F238E27FC236}">
                <a16:creationId xmlns:a16="http://schemas.microsoft.com/office/drawing/2014/main" id="{00B8675B-05E0-475F-9815-BDC37BDA7AAD}"/>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D5CFCA1-E363-4B22-8190-621EF433E154}"/>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103A5B15-4B86-4CB1-A216-BED2DE1D7F6C}"/>
              </a:ext>
            </a:extLst>
          </p:cNvPr>
          <p:cNvSpPr>
            <a:spLocks noGrp="1"/>
          </p:cNvSpPr>
          <p:nvPr>
            <p:ph type="sldNum" sz="quarter" idx="12"/>
          </p:nvPr>
        </p:nvSpPr>
        <p:spPr/>
        <p:txBody>
          <a:bodyPr/>
          <a:lstStyle/>
          <a:p>
            <a:pPr>
              <a:defRPr/>
            </a:pPr>
            <a:fld id="{05BC9FAB-BDC1-47C0-A8BB-6E12A8205D33}" type="slidenum">
              <a:rPr lang="de-DE" smtClean="0"/>
              <a:pPr>
                <a:defRPr/>
              </a:pPr>
              <a:t>40</a:t>
            </a:fld>
            <a:endParaRPr lang="de-DE" dirty="0"/>
          </a:p>
        </p:txBody>
      </p:sp>
      <p:sp>
        <p:nvSpPr>
          <p:cNvPr id="9" name="Textfeld 8">
            <a:extLst>
              <a:ext uri="{FF2B5EF4-FFF2-40B4-BE49-F238E27FC236}">
                <a16:creationId xmlns:a16="http://schemas.microsoft.com/office/drawing/2014/main" id="{8739B545-ABCF-4B89-89F9-68D28F118D41}"/>
              </a:ext>
            </a:extLst>
          </p:cNvPr>
          <p:cNvSpPr txBox="1"/>
          <p:nvPr/>
        </p:nvSpPr>
        <p:spPr>
          <a:xfrm>
            <a:off x="3045778" y="6292077"/>
            <a:ext cx="6097384" cy="276999"/>
          </a:xfrm>
          <a:prstGeom prst="rect">
            <a:avLst/>
          </a:prstGeom>
          <a:noFill/>
          <a:ln w="10795" cap="flat" cmpd="sng" algn="ctr">
            <a:noFill/>
            <a:prstDash val="solid"/>
          </a:ln>
          <a:effectLst/>
        </p:spPr>
        <p:style>
          <a:lnRef idx="2">
            <a:schemeClr val="accent3"/>
          </a:lnRef>
          <a:fillRef idx="1">
            <a:schemeClr val="lt1"/>
          </a:fillRef>
          <a:effectRef idx="0">
            <a:schemeClr val="accent3"/>
          </a:effectRef>
          <a:fontRef idx="minor">
            <a:schemeClr val="dk1"/>
          </a:fontRef>
        </p:style>
        <p:txBody>
          <a:bodyPr wrap="square">
            <a:spAutoFit/>
          </a:bodyPr>
          <a:lstStyle/>
          <a:p>
            <a:pPr marL="0" indent="0"/>
            <a:r>
              <a:rPr lang="en-US" sz="600" dirty="0" err="1">
                <a:effectLst/>
              </a:rPr>
              <a:t>Garousi</a:t>
            </a:r>
            <a:r>
              <a:rPr lang="en-US" sz="600" dirty="0">
                <a:effectLst/>
              </a:rPr>
              <a:t>, V., </a:t>
            </a:r>
            <a:r>
              <a:rPr lang="en-US" sz="600" dirty="0" err="1">
                <a:effectLst/>
              </a:rPr>
              <a:t>Felderer</a:t>
            </a:r>
            <a:r>
              <a:rPr lang="en-US" sz="600" dirty="0">
                <a:effectLst/>
              </a:rPr>
              <a:t>, M., &amp; </a:t>
            </a:r>
            <a:r>
              <a:rPr lang="en-US" sz="600" dirty="0" err="1">
                <a:effectLst/>
              </a:rPr>
              <a:t>Mäntylä</a:t>
            </a:r>
            <a:r>
              <a:rPr lang="en-US" sz="600" dirty="0">
                <a:effectLst/>
              </a:rPr>
              <a:t>, M. V. (2017). Guidelines for including grey literature and conducting multivocal literature reviews in software engineering. </a:t>
            </a:r>
            <a:r>
              <a:rPr lang="en-US" sz="600" i="1" dirty="0">
                <a:effectLst/>
              </a:rPr>
              <a:t>Information and Software Technology</a:t>
            </a:r>
            <a:r>
              <a:rPr lang="en-US" sz="600" dirty="0">
                <a:effectLst/>
              </a:rPr>
              <a:t>, </a:t>
            </a:r>
            <a:r>
              <a:rPr lang="en-US" sz="600" i="1" dirty="0">
                <a:effectLst/>
              </a:rPr>
              <a:t>106</a:t>
            </a:r>
            <a:r>
              <a:rPr lang="en-US" sz="600" dirty="0">
                <a:effectLst/>
              </a:rPr>
              <a:t>, 101–121. Table 7-Quality assessment checklist of grey literature for software engineering</a:t>
            </a:r>
          </a:p>
        </p:txBody>
      </p:sp>
    </p:spTree>
    <p:extLst>
      <p:ext uri="{BB962C8B-B14F-4D97-AF65-F5344CB8AC3E}">
        <p14:creationId xmlns:p14="http://schemas.microsoft.com/office/powerpoint/2010/main" val="417769291"/>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285676-1744-45A3-A5A4-CC08474284E6}"/>
              </a:ext>
            </a:extLst>
          </p:cNvPr>
          <p:cNvSpPr>
            <a:spLocks noGrp="1"/>
          </p:cNvSpPr>
          <p:nvPr>
            <p:ph type="title"/>
          </p:nvPr>
        </p:nvSpPr>
        <p:spPr/>
        <p:txBody>
          <a:bodyPr/>
          <a:lstStyle/>
          <a:p>
            <a:r>
              <a:rPr lang="en-US" dirty="0"/>
              <a:t>Quality assessment in MLRs (cont’d)</a:t>
            </a:r>
          </a:p>
        </p:txBody>
      </p:sp>
      <p:sp>
        <p:nvSpPr>
          <p:cNvPr id="4" name="Datumsplatzhalter 3">
            <a:extLst>
              <a:ext uri="{FF2B5EF4-FFF2-40B4-BE49-F238E27FC236}">
                <a16:creationId xmlns:a16="http://schemas.microsoft.com/office/drawing/2014/main" id="{4C676D92-A3FD-4BB1-9829-D393BE62113D}"/>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96130E53-DC89-455D-A710-CE9077803FE1}"/>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5D87BED9-FDAD-4320-9387-DAB8DE2B58FF}"/>
              </a:ext>
            </a:extLst>
          </p:cNvPr>
          <p:cNvSpPr>
            <a:spLocks noGrp="1"/>
          </p:cNvSpPr>
          <p:nvPr>
            <p:ph type="sldNum" sz="quarter" idx="12"/>
          </p:nvPr>
        </p:nvSpPr>
        <p:spPr/>
        <p:txBody>
          <a:bodyPr/>
          <a:lstStyle/>
          <a:p>
            <a:pPr>
              <a:defRPr/>
            </a:pPr>
            <a:fld id="{05BC9FAB-BDC1-47C0-A8BB-6E12A8205D33}" type="slidenum">
              <a:rPr lang="de-DE" smtClean="0"/>
              <a:pPr>
                <a:defRPr/>
              </a:pPr>
              <a:t>41</a:t>
            </a:fld>
            <a:endParaRPr lang="de-DE" dirty="0"/>
          </a:p>
        </p:txBody>
      </p:sp>
      <p:pic>
        <p:nvPicPr>
          <p:cNvPr id="13" name="Inhaltsplatzhalter 12">
            <a:extLst>
              <a:ext uri="{FF2B5EF4-FFF2-40B4-BE49-F238E27FC236}">
                <a16:creationId xmlns:a16="http://schemas.microsoft.com/office/drawing/2014/main" id="{47CEED34-2279-4443-AA8D-CA3BC34D7DA0}"/>
              </a:ext>
            </a:extLst>
          </p:cNvPr>
          <p:cNvPicPr>
            <a:picLocks noGrp="1" noChangeAspect="1"/>
          </p:cNvPicPr>
          <p:nvPr>
            <p:ph idx="1"/>
          </p:nvPr>
        </p:nvPicPr>
        <p:blipFill>
          <a:blip r:embed="rId2"/>
          <a:stretch>
            <a:fillRect/>
          </a:stretch>
        </p:blipFill>
        <p:spPr>
          <a:xfrm>
            <a:off x="2416362" y="981075"/>
            <a:ext cx="7359277" cy="5400675"/>
          </a:xfrm>
          <a:prstGeom prst="rect">
            <a:avLst/>
          </a:prstGeom>
        </p:spPr>
      </p:pic>
    </p:spTree>
    <p:extLst>
      <p:ext uri="{BB962C8B-B14F-4D97-AF65-F5344CB8AC3E}">
        <p14:creationId xmlns:p14="http://schemas.microsoft.com/office/powerpoint/2010/main" val="958147453"/>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A6E873D9-FE35-4410-8465-6A70F9F5240B}"/>
              </a:ext>
            </a:extLst>
          </p:cNvPr>
          <p:cNvSpPr>
            <a:spLocks noGrp="1"/>
          </p:cNvSpPr>
          <p:nvPr>
            <p:ph type="body" sz="quarter" idx="3"/>
          </p:nvPr>
        </p:nvSpPr>
        <p:spPr/>
        <p:txBody>
          <a:bodyPr/>
          <a:lstStyle/>
          <a:p>
            <a:r>
              <a:rPr lang="en-US" dirty="0"/>
              <a:t>Grey literature</a:t>
            </a:r>
          </a:p>
        </p:txBody>
      </p:sp>
      <p:sp>
        <p:nvSpPr>
          <p:cNvPr id="4" name="Datumsplatzhalter 3">
            <a:extLst>
              <a:ext uri="{FF2B5EF4-FFF2-40B4-BE49-F238E27FC236}">
                <a16:creationId xmlns:a16="http://schemas.microsoft.com/office/drawing/2014/main" id="{32459ADC-D651-4AFA-BF92-24FB6707097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6BDE854D-E33C-4F11-886D-F80659C006C5}"/>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2CFB2F6A-B407-492D-8C97-BCB4A959C5BC}"/>
              </a:ext>
            </a:extLst>
          </p:cNvPr>
          <p:cNvSpPr>
            <a:spLocks noGrp="1"/>
          </p:cNvSpPr>
          <p:nvPr>
            <p:ph type="sldNum" sz="quarter" idx="12"/>
          </p:nvPr>
        </p:nvSpPr>
        <p:spPr/>
        <p:txBody>
          <a:bodyPr/>
          <a:lstStyle/>
          <a:p>
            <a:pPr>
              <a:defRPr/>
            </a:pPr>
            <a:fld id="{05BC9FAB-BDC1-47C0-A8BB-6E12A8205D33}" type="slidenum">
              <a:rPr lang="de-DE" smtClean="0"/>
              <a:pPr>
                <a:defRPr/>
              </a:pPr>
              <a:t>42</a:t>
            </a:fld>
            <a:endParaRPr lang="de-DE" dirty="0"/>
          </a:p>
        </p:txBody>
      </p:sp>
      <p:graphicFrame>
        <p:nvGraphicFramePr>
          <p:cNvPr id="13" name="Inhaltsplatzhalter 12">
            <a:extLst>
              <a:ext uri="{FF2B5EF4-FFF2-40B4-BE49-F238E27FC236}">
                <a16:creationId xmlns:a16="http://schemas.microsoft.com/office/drawing/2014/main" id="{A7061A2D-A650-40B4-8CD4-FC0EB16E1F29}"/>
              </a:ext>
            </a:extLst>
          </p:cNvPr>
          <p:cNvGraphicFramePr>
            <a:graphicFrameLocks noGrp="1"/>
          </p:cNvGraphicFramePr>
          <p:nvPr>
            <p:ph sz="quarter" idx="4"/>
            <p:extLst>
              <p:ext uri="{D42A27DB-BD31-4B8C-83A1-F6EECF244321}">
                <p14:modId xmlns:p14="http://schemas.microsoft.com/office/powerpoint/2010/main" val="2323778525"/>
              </p:ext>
            </p:extLst>
          </p:nvPr>
        </p:nvGraphicFramePr>
        <p:xfrm>
          <a:off x="6192838" y="1643063"/>
          <a:ext cx="5664200" cy="47736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Inhaltsplatzhalter 13">
            <a:extLst>
              <a:ext uri="{FF2B5EF4-FFF2-40B4-BE49-F238E27FC236}">
                <a16:creationId xmlns:a16="http://schemas.microsoft.com/office/drawing/2014/main" id="{9C8D161E-FA02-4325-82C6-B5152C06F59A}"/>
              </a:ext>
            </a:extLst>
          </p:cNvPr>
          <p:cNvGraphicFramePr>
            <a:graphicFrameLocks noGrp="1"/>
          </p:cNvGraphicFramePr>
          <p:nvPr>
            <p:ph sz="half" idx="2"/>
            <p:extLst>
              <p:ext uri="{D42A27DB-BD31-4B8C-83A1-F6EECF244321}">
                <p14:modId xmlns:p14="http://schemas.microsoft.com/office/powerpoint/2010/main" val="4235260970"/>
              </p:ext>
            </p:extLst>
          </p:nvPr>
        </p:nvGraphicFramePr>
        <p:xfrm>
          <a:off x="334963" y="1643063"/>
          <a:ext cx="5661025" cy="4773612"/>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platzhalter 7">
            <a:extLst>
              <a:ext uri="{FF2B5EF4-FFF2-40B4-BE49-F238E27FC236}">
                <a16:creationId xmlns:a16="http://schemas.microsoft.com/office/drawing/2014/main" id="{2A52B568-00F5-45DF-BC08-3CC20B5271A7}"/>
              </a:ext>
            </a:extLst>
          </p:cNvPr>
          <p:cNvSpPr>
            <a:spLocks noGrp="1"/>
          </p:cNvSpPr>
          <p:nvPr>
            <p:ph type="body" idx="1"/>
          </p:nvPr>
        </p:nvSpPr>
        <p:spPr/>
        <p:txBody>
          <a:bodyPr/>
          <a:lstStyle/>
          <a:p>
            <a:r>
              <a:rPr lang="en-US" dirty="0"/>
              <a:t>Academic literature</a:t>
            </a:r>
          </a:p>
        </p:txBody>
      </p:sp>
      <p:sp>
        <p:nvSpPr>
          <p:cNvPr id="11" name="Titel 1">
            <a:extLst>
              <a:ext uri="{FF2B5EF4-FFF2-40B4-BE49-F238E27FC236}">
                <a16:creationId xmlns:a16="http://schemas.microsoft.com/office/drawing/2014/main" id="{6118B20F-CA3D-496E-9868-7C3DA9D8B9B4}"/>
              </a:ext>
            </a:extLst>
          </p:cNvPr>
          <p:cNvSpPr txBox="1">
            <a:spLocks/>
          </p:cNvSpPr>
          <p:nvPr/>
        </p:nvSpPr>
        <p:spPr bwMode="auto">
          <a:xfrm>
            <a:off x="334437" y="81213"/>
            <a:ext cx="10586099" cy="36053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a:lstStyle>
          <a:p>
            <a:r>
              <a:rPr lang="en-US" kern="0" dirty="0"/>
              <a:t>Search strategy</a:t>
            </a:r>
          </a:p>
        </p:txBody>
      </p:sp>
      <p:sp>
        <p:nvSpPr>
          <p:cNvPr id="17" name="Textplatzhalter 9">
            <a:extLst>
              <a:ext uri="{FF2B5EF4-FFF2-40B4-BE49-F238E27FC236}">
                <a16:creationId xmlns:a16="http://schemas.microsoft.com/office/drawing/2014/main" id="{EBA8BB3E-50FC-4EFF-9148-02D3869BDCAD}"/>
              </a:ext>
            </a:extLst>
          </p:cNvPr>
          <p:cNvSpPr txBox="1">
            <a:spLocks/>
          </p:cNvSpPr>
          <p:nvPr/>
        </p:nvSpPr>
        <p:spPr>
          <a:xfrm>
            <a:off x="334434" y="441426"/>
            <a:ext cx="10586102" cy="395287"/>
          </a:xfrm>
          <a:prstGeom prst="rect">
            <a:avLst/>
          </a:prstGeom>
        </p:spPr>
        <p:txBody>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r>
              <a:rPr lang="en-US" sz="2000" kern="0" dirty="0">
                <a:solidFill>
                  <a:schemeClr val="bg1">
                    <a:lumMod val="50000"/>
                  </a:schemeClr>
                </a:solidFill>
              </a:rPr>
              <a:t>Concept distribution between artifacts</a:t>
            </a:r>
          </a:p>
        </p:txBody>
      </p:sp>
    </p:spTree>
    <p:extLst>
      <p:ext uri="{BB962C8B-B14F-4D97-AF65-F5344CB8AC3E}">
        <p14:creationId xmlns:p14="http://schemas.microsoft.com/office/powerpoint/2010/main" val="2470778622"/>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platzhalter 14">
            <a:extLst>
              <a:ext uri="{FF2B5EF4-FFF2-40B4-BE49-F238E27FC236}">
                <a16:creationId xmlns:a16="http://schemas.microsoft.com/office/drawing/2014/main" id="{D2B8B9AA-6350-4CC7-B6F0-593C163959AB}"/>
              </a:ext>
            </a:extLst>
          </p:cNvPr>
          <p:cNvSpPr>
            <a:spLocks noGrp="1"/>
          </p:cNvSpPr>
          <p:nvPr>
            <p:ph type="body" idx="1"/>
          </p:nvPr>
        </p:nvSpPr>
        <p:spPr/>
        <p:txBody>
          <a:bodyPr/>
          <a:lstStyle/>
          <a:p>
            <a:r>
              <a:rPr lang="en-US" dirty="0"/>
              <a:t>GOVERNANCE</a:t>
            </a:r>
          </a:p>
        </p:txBody>
      </p:sp>
      <p:sp>
        <p:nvSpPr>
          <p:cNvPr id="16" name="Inhaltsplatzhalter 15">
            <a:extLst>
              <a:ext uri="{FF2B5EF4-FFF2-40B4-BE49-F238E27FC236}">
                <a16:creationId xmlns:a16="http://schemas.microsoft.com/office/drawing/2014/main" id="{0946E147-08C4-40B8-BD4F-990CAB04A8B3}"/>
              </a:ext>
            </a:extLst>
          </p:cNvPr>
          <p:cNvSpPr>
            <a:spLocks noGrp="1"/>
          </p:cNvSpPr>
          <p:nvPr>
            <p:ph sz="half" idx="2"/>
          </p:nvPr>
        </p:nvSpPr>
        <p:spPr/>
        <p:txBody>
          <a:bodyPr/>
          <a:lstStyle/>
          <a:p>
            <a:r>
              <a:rPr lang="en-US" sz="600" b="1" dirty="0"/>
              <a:t>STRATEGY &amp; METRICS (SM)</a:t>
            </a:r>
          </a:p>
          <a:p>
            <a:r>
              <a:rPr lang="en-US" sz="600" dirty="0"/>
              <a:t>• SM1.1 Publish process and evolve as necessary.</a:t>
            </a:r>
          </a:p>
          <a:p>
            <a:r>
              <a:rPr lang="en-US" sz="600" dirty="0"/>
              <a:t>• SM1.2 Create evangelism role and perform internal marketing.</a:t>
            </a:r>
          </a:p>
          <a:p>
            <a:r>
              <a:rPr lang="en-US" sz="600" dirty="0"/>
              <a:t>• SM1.3 Educate executives.</a:t>
            </a:r>
          </a:p>
          <a:p>
            <a:r>
              <a:rPr lang="en-US" sz="600" dirty="0"/>
              <a:t>• SM1.4 Identify gate locations, gather necessary artifacts.</a:t>
            </a:r>
          </a:p>
          <a:p>
            <a:r>
              <a:rPr lang="en-US" sz="600" dirty="0"/>
              <a:t>• SM2.1 Publish data about software security internally.</a:t>
            </a:r>
          </a:p>
          <a:p>
            <a:r>
              <a:rPr lang="en-US" sz="600" dirty="0"/>
              <a:t>• SM2.2 Enforce gates with measurements and track exceptions.</a:t>
            </a:r>
          </a:p>
          <a:p>
            <a:r>
              <a:rPr lang="en-US" sz="600" dirty="0"/>
              <a:t>• SM2.3 Create or grow a satellite.</a:t>
            </a:r>
          </a:p>
          <a:p>
            <a:r>
              <a:rPr lang="en-US" sz="600" dirty="0"/>
              <a:t>• SM2.6 Require security sign-off.</a:t>
            </a:r>
          </a:p>
          <a:p>
            <a:r>
              <a:rPr lang="en-US" sz="600" dirty="0"/>
              <a:t>• SM3.1 Use an internal tracking application with portfolio view.</a:t>
            </a:r>
          </a:p>
          <a:p>
            <a:r>
              <a:rPr lang="en-US" sz="600" dirty="0"/>
              <a:t>• SM3.2 Run an external marketing program.</a:t>
            </a:r>
          </a:p>
          <a:p>
            <a:r>
              <a:rPr lang="en-US" sz="600" dirty="0"/>
              <a:t>• SM3.3 Identify metrics and use them to drive budgets.</a:t>
            </a:r>
          </a:p>
          <a:p>
            <a:r>
              <a:rPr lang="en-US" sz="600" dirty="0"/>
              <a:t>• SM3.4 Integrate software-defined lifecycle governance.</a:t>
            </a:r>
          </a:p>
          <a:p>
            <a:r>
              <a:rPr lang="en-US" sz="600" b="1" dirty="0"/>
              <a:t>COMPLIANCE &amp; POLICY (CP)</a:t>
            </a:r>
          </a:p>
          <a:p>
            <a:r>
              <a:rPr lang="en-US" sz="600" dirty="0"/>
              <a:t>• CP1.1 Unify regulatory pressures.</a:t>
            </a:r>
          </a:p>
          <a:p>
            <a:r>
              <a:rPr lang="en-US" sz="600" dirty="0"/>
              <a:t>• CP1.2 Identify PII obligations.</a:t>
            </a:r>
          </a:p>
          <a:p>
            <a:r>
              <a:rPr lang="en-US" sz="600" dirty="0"/>
              <a:t>• CP1.3 Create policy.</a:t>
            </a:r>
          </a:p>
          <a:p>
            <a:r>
              <a:rPr lang="en-US" sz="600" dirty="0"/>
              <a:t>• CP2.1 Identify PII inventory.</a:t>
            </a:r>
          </a:p>
          <a:p>
            <a:r>
              <a:rPr lang="en-US" sz="600" dirty="0"/>
              <a:t>• CP2.2 Require security sign-off for compliance-related risk.</a:t>
            </a:r>
          </a:p>
          <a:p>
            <a:r>
              <a:rPr lang="en-US" sz="600" dirty="0"/>
              <a:t>• CP2.3 Implement and track controls for compliance.</a:t>
            </a:r>
          </a:p>
          <a:p>
            <a:r>
              <a:rPr lang="en-US" sz="600" dirty="0"/>
              <a:t>• CP2.4 Include software security SLAs in all vendor contracts.</a:t>
            </a:r>
          </a:p>
          <a:p>
            <a:r>
              <a:rPr lang="en-US" sz="600" dirty="0"/>
              <a:t>• CP2.5 Ensure executive awareness of compliance and privacy obligations.</a:t>
            </a:r>
          </a:p>
          <a:p>
            <a:r>
              <a:rPr lang="en-US" sz="600" dirty="0"/>
              <a:t>• CP3.1 Create a regulator compliance story.</a:t>
            </a:r>
          </a:p>
          <a:p>
            <a:r>
              <a:rPr lang="en-US" sz="600" dirty="0"/>
              <a:t>• CP3.2 Impose policy on vendors.</a:t>
            </a:r>
          </a:p>
          <a:p>
            <a:r>
              <a:rPr lang="en-US" sz="600" dirty="0"/>
              <a:t>• CP3.3 Drive feedback from software lifecycle data back to policy.</a:t>
            </a:r>
          </a:p>
          <a:p>
            <a:r>
              <a:rPr lang="en-US" sz="600" b="1" dirty="0"/>
              <a:t>TRAINING (T)</a:t>
            </a:r>
          </a:p>
          <a:p>
            <a:r>
              <a:rPr lang="en-US" sz="600" dirty="0"/>
              <a:t>• T1.1 Conduct awareness training.</a:t>
            </a:r>
          </a:p>
          <a:p>
            <a:r>
              <a:rPr lang="en-US" sz="600" dirty="0"/>
              <a:t>• T1.5 Deliver role-specific advanced curriculum.</a:t>
            </a:r>
          </a:p>
          <a:p>
            <a:r>
              <a:rPr lang="en-US" sz="600" dirty="0"/>
              <a:t>• T1.7 Deliver on-demand individual training</a:t>
            </a:r>
          </a:p>
          <a:p>
            <a:r>
              <a:rPr lang="en-US" sz="600" dirty="0"/>
              <a:t>• T2.5 Enhance satellite through training and events.</a:t>
            </a:r>
          </a:p>
          <a:p>
            <a:r>
              <a:rPr lang="en-US" sz="600" dirty="0"/>
              <a:t>• T2.6 Include security resources in onboarding.</a:t>
            </a:r>
          </a:p>
          <a:p>
            <a:r>
              <a:rPr lang="en-US" sz="600" dirty="0"/>
              <a:t>• T2.8 Create and use material specific to company history.</a:t>
            </a:r>
          </a:p>
          <a:p>
            <a:r>
              <a:rPr lang="en-US" sz="600" dirty="0"/>
              <a:t>• T3.1 Reward progression through curriculum.</a:t>
            </a:r>
          </a:p>
          <a:p>
            <a:r>
              <a:rPr lang="en-US" sz="600" dirty="0"/>
              <a:t>• T3.2 Provide training for vendors or outsourced workers.</a:t>
            </a:r>
          </a:p>
          <a:p>
            <a:r>
              <a:rPr lang="en-US" sz="600" dirty="0"/>
              <a:t>• T3.3 Host software security events.</a:t>
            </a:r>
          </a:p>
          <a:p>
            <a:r>
              <a:rPr lang="en-US" sz="600" dirty="0"/>
              <a:t>• T3.4 Require an annual refresher.</a:t>
            </a:r>
          </a:p>
          <a:p>
            <a:r>
              <a:rPr lang="en-US" sz="600" dirty="0"/>
              <a:t>• T3.5 Establish SSG office hours.</a:t>
            </a:r>
          </a:p>
          <a:p>
            <a:r>
              <a:rPr lang="en-US" sz="600" dirty="0"/>
              <a:t>• T3.6 Identify new satellite members through training</a:t>
            </a:r>
          </a:p>
        </p:txBody>
      </p:sp>
      <p:sp>
        <p:nvSpPr>
          <p:cNvPr id="17" name="Textplatzhalter 16">
            <a:extLst>
              <a:ext uri="{FF2B5EF4-FFF2-40B4-BE49-F238E27FC236}">
                <a16:creationId xmlns:a16="http://schemas.microsoft.com/office/drawing/2014/main" id="{4E9B347A-AC38-44D4-9C25-687ED08672EE}"/>
              </a:ext>
            </a:extLst>
          </p:cNvPr>
          <p:cNvSpPr>
            <a:spLocks noGrp="1"/>
          </p:cNvSpPr>
          <p:nvPr>
            <p:ph type="body" sz="quarter" idx="3"/>
          </p:nvPr>
        </p:nvSpPr>
        <p:spPr/>
        <p:txBody>
          <a:bodyPr/>
          <a:lstStyle/>
          <a:p>
            <a:r>
              <a:rPr lang="en-US" dirty="0"/>
              <a:t>INTELLIGENCE</a:t>
            </a:r>
          </a:p>
        </p:txBody>
      </p:sp>
      <p:sp>
        <p:nvSpPr>
          <p:cNvPr id="18" name="Inhaltsplatzhalter 17">
            <a:extLst>
              <a:ext uri="{FF2B5EF4-FFF2-40B4-BE49-F238E27FC236}">
                <a16:creationId xmlns:a16="http://schemas.microsoft.com/office/drawing/2014/main" id="{2184865E-B23F-468F-BC68-B06B3C636534}"/>
              </a:ext>
            </a:extLst>
          </p:cNvPr>
          <p:cNvSpPr>
            <a:spLocks noGrp="1"/>
          </p:cNvSpPr>
          <p:nvPr>
            <p:ph sz="quarter" idx="4"/>
          </p:nvPr>
        </p:nvSpPr>
        <p:spPr/>
        <p:txBody>
          <a:bodyPr/>
          <a:lstStyle/>
          <a:p>
            <a:r>
              <a:rPr lang="en-US" sz="800" b="1" dirty="0"/>
              <a:t>ATTACK MODELS (AM)</a:t>
            </a:r>
          </a:p>
          <a:p>
            <a:r>
              <a:rPr lang="en-US" sz="800" dirty="0"/>
              <a:t>• AM1.2 Create a data classification scheme and inventory.</a:t>
            </a:r>
          </a:p>
          <a:p>
            <a:r>
              <a:rPr lang="en-US" sz="800" dirty="0"/>
              <a:t>• AM1.3 Identify potential attackers.</a:t>
            </a:r>
          </a:p>
          <a:p>
            <a:r>
              <a:rPr lang="en-US" sz="800" dirty="0"/>
              <a:t>• AM1.5 Gather and use attack intelligence.</a:t>
            </a:r>
          </a:p>
          <a:p>
            <a:r>
              <a:rPr lang="en-US" sz="800" dirty="0"/>
              <a:t>• AM2.1 Build attack patterns and abuse cases tied to potential attackers.</a:t>
            </a:r>
          </a:p>
          <a:p>
            <a:r>
              <a:rPr lang="en-US" sz="800" dirty="0"/>
              <a:t>• AM2.2 Create technology-specific attack patterns.</a:t>
            </a:r>
          </a:p>
          <a:p>
            <a:r>
              <a:rPr lang="en-US" sz="800" dirty="0"/>
              <a:t>• AM2.5 Build and maintain a top N possible attacks list.</a:t>
            </a:r>
          </a:p>
          <a:p>
            <a:r>
              <a:rPr lang="en-US" sz="800" dirty="0"/>
              <a:t>• AM2.6 Collect and publish attack stories.</a:t>
            </a:r>
          </a:p>
          <a:p>
            <a:r>
              <a:rPr lang="en-US" sz="800" dirty="0"/>
              <a:t>• AM2.7 Build an internal forum to discuss attacks.</a:t>
            </a:r>
          </a:p>
          <a:p>
            <a:r>
              <a:rPr lang="en-US" sz="800" dirty="0"/>
              <a:t>• AM3.1 Have a science team that develops new attack methods.</a:t>
            </a:r>
          </a:p>
          <a:p>
            <a:r>
              <a:rPr lang="en-US" sz="800" dirty="0"/>
              <a:t>• AM3.2 Create and use automation to mimic attackers.</a:t>
            </a:r>
          </a:p>
          <a:p>
            <a:r>
              <a:rPr lang="en-US" sz="800" dirty="0"/>
              <a:t>• AM3.3 Monitor automated asset creation.</a:t>
            </a:r>
          </a:p>
          <a:p>
            <a:r>
              <a:rPr lang="en-US" sz="800" b="1" dirty="0"/>
              <a:t>SECURITY FEATURES &amp; DESIGN (SFD)</a:t>
            </a:r>
          </a:p>
          <a:p>
            <a:r>
              <a:rPr lang="en-US" sz="800" dirty="0"/>
              <a:t>• SFD1.1 Build and publish security features.</a:t>
            </a:r>
          </a:p>
          <a:p>
            <a:r>
              <a:rPr lang="en-US" sz="800" dirty="0"/>
              <a:t>• SFD1.2 Engage the SSG with architecture teams.</a:t>
            </a:r>
          </a:p>
          <a:p>
            <a:r>
              <a:rPr lang="en-US" sz="800" dirty="0"/>
              <a:t>• SFD2.1 Leverage secure-by-design middleware frameworks and common libraries.</a:t>
            </a:r>
          </a:p>
          <a:p>
            <a:r>
              <a:rPr lang="en-US" sz="800" dirty="0"/>
              <a:t>• SFD2.2 Create an SSG capability to solve difficult design problems.</a:t>
            </a:r>
          </a:p>
          <a:p>
            <a:r>
              <a:rPr lang="en-US" sz="800" dirty="0"/>
              <a:t>• SFD3.1 Form a review board or central committee to approve and maintain secure design patterns.</a:t>
            </a:r>
          </a:p>
          <a:p>
            <a:r>
              <a:rPr lang="en-US" sz="800" dirty="0"/>
              <a:t>• SFD3.2 Require use of approved security features and frameworks.</a:t>
            </a:r>
          </a:p>
          <a:p>
            <a:r>
              <a:rPr lang="en-US" sz="800" dirty="0"/>
              <a:t>• SFD3.3 Find and publish mature design patterns from the organization.</a:t>
            </a:r>
          </a:p>
          <a:p>
            <a:r>
              <a:rPr lang="en-US" sz="800" b="1" dirty="0"/>
              <a:t>STANDARDS &amp; REQUIREMENTS (SR)</a:t>
            </a:r>
          </a:p>
          <a:p>
            <a:r>
              <a:rPr lang="en-US" sz="800" dirty="0"/>
              <a:t>• SR1.1 Create security standards.</a:t>
            </a:r>
          </a:p>
          <a:p>
            <a:r>
              <a:rPr lang="en-US" sz="800" dirty="0"/>
              <a:t>• SR1.2 Create a security portal.</a:t>
            </a:r>
          </a:p>
          <a:p>
            <a:r>
              <a:rPr lang="en-US" sz="800" dirty="0"/>
              <a:t>• SR1.3 Translate compliance constraints to requirements.</a:t>
            </a:r>
          </a:p>
          <a:p>
            <a:r>
              <a:rPr lang="en-US" sz="800" dirty="0"/>
              <a:t>• SR2.2 Create a standards review board.</a:t>
            </a:r>
          </a:p>
          <a:p>
            <a:r>
              <a:rPr lang="en-US" sz="800" dirty="0"/>
              <a:t>• SR2.4 Identify open source.</a:t>
            </a:r>
          </a:p>
          <a:p>
            <a:r>
              <a:rPr lang="en-US" sz="800" dirty="0"/>
              <a:t>• SR2.5 Create SLA boilerplate.</a:t>
            </a:r>
          </a:p>
          <a:p>
            <a:r>
              <a:rPr lang="en-US" sz="800" dirty="0"/>
              <a:t>• SR3.1 Control open source risk.</a:t>
            </a:r>
          </a:p>
          <a:p>
            <a:r>
              <a:rPr lang="en-US" sz="800" dirty="0"/>
              <a:t>• SR3.2 Communicate standards to vendors.</a:t>
            </a:r>
          </a:p>
          <a:p>
            <a:r>
              <a:rPr lang="en-US" sz="800" dirty="0"/>
              <a:t>• SR3.3 Use secure coding standards.</a:t>
            </a:r>
          </a:p>
          <a:p>
            <a:r>
              <a:rPr lang="en-US" sz="800" dirty="0"/>
              <a:t>• SR3.4 Create standards for technology stacks.</a:t>
            </a:r>
          </a:p>
        </p:txBody>
      </p:sp>
      <p:sp>
        <p:nvSpPr>
          <p:cNvPr id="14" name="Titel 13">
            <a:extLst>
              <a:ext uri="{FF2B5EF4-FFF2-40B4-BE49-F238E27FC236}">
                <a16:creationId xmlns:a16="http://schemas.microsoft.com/office/drawing/2014/main" id="{BE6386DB-057A-4C19-9E2A-9D9D601D75F7}"/>
              </a:ext>
            </a:extLst>
          </p:cNvPr>
          <p:cNvSpPr>
            <a:spLocks noGrp="1"/>
          </p:cNvSpPr>
          <p:nvPr>
            <p:ph type="title"/>
          </p:nvPr>
        </p:nvSpPr>
        <p:spPr/>
        <p:txBody>
          <a:bodyPr/>
          <a:lstStyle/>
          <a:p>
            <a:r>
              <a:rPr lang="en-US" dirty="0"/>
              <a:t>BSIMM10</a:t>
            </a:r>
          </a:p>
        </p:txBody>
      </p:sp>
      <p:sp>
        <p:nvSpPr>
          <p:cNvPr id="5" name="Datumsplatzhalter 4">
            <a:extLst>
              <a:ext uri="{FF2B5EF4-FFF2-40B4-BE49-F238E27FC236}">
                <a16:creationId xmlns:a16="http://schemas.microsoft.com/office/drawing/2014/main" id="{E7FBEA61-A36A-40FD-8DBD-93F2858BC2E2}"/>
              </a:ext>
            </a:extLst>
          </p:cNvPr>
          <p:cNvSpPr>
            <a:spLocks noGrp="1"/>
          </p:cNvSpPr>
          <p:nvPr>
            <p:ph type="dt" sz="half" idx="10"/>
          </p:nvPr>
        </p:nvSpPr>
        <p:spPr/>
        <p:txBody>
          <a:bodyPr/>
          <a:lstStyle/>
          <a:p>
            <a:pPr>
              <a:defRPr/>
            </a:pPr>
            <a:r>
              <a:rPr lang="de-DE"/>
              <a:t>© sebis</a:t>
            </a:r>
            <a:endParaRPr lang="de-DE" dirty="0"/>
          </a:p>
        </p:txBody>
      </p:sp>
      <p:sp>
        <p:nvSpPr>
          <p:cNvPr id="6" name="Fußzeilenplatzhalter 5">
            <a:extLst>
              <a:ext uri="{FF2B5EF4-FFF2-40B4-BE49-F238E27FC236}">
                <a16:creationId xmlns:a16="http://schemas.microsoft.com/office/drawing/2014/main" id="{CD5F5137-E2F3-4F61-A0D1-8EFD0D1B1A7A}"/>
              </a:ext>
            </a:extLst>
          </p:cNvPr>
          <p:cNvSpPr>
            <a:spLocks noGrp="1"/>
          </p:cNvSpPr>
          <p:nvPr>
            <p:ph type="ftr" sz="quarter" idx="11"/>
          </p:nvPr>
        </p:nvSpPr>
        <p:spPr/>
        <p:txBody>
          <a:bodyPr/>
          <a:lstStyle/>
          <a:p>
            <a:pPr>
              <a:defRPr/>
            </a:pPr>
            <a:r>
              <a:rPr lang="en-US"/>
              <a:t>John Nguyen (TUM)</a:t>
            </a:r>
            <a:endParaRPr lang="de-DE" dirty="0"/>
          </a:p>
        </p:txBody>
      </p:sp>
      <p:sp>
        <p:nvSpPr>
          <p:cNvPr id="7" name="Foliennummernplatzhalter 6">
            <a:extLst>
              <a:ext uri="{FF2B5EF4-FFF2-40B4-BE49-F238E27FC236}">
                <a16:creationId xmlns:a16="http://schemas.microsoft.com/office/drawing/2014/main" id="{DBD99C69-738F-4E6D-8E7E-3C3E67AC5950}"/>
              </a:ext>
            </a:extLst>
          </p:cNvPr>
          <p:cNvSpPr>
            <a:spLocks noGrp="1"/>
          </p:cNvSpPr>
          <p:nvPr>
            <p:ph type="sldNum" sz="quarter" idx="12"/>
          </p:nvPr>
        </p:nvSpPr>
        <p:spPr/>
        <p:txBody>
          <a:bodyPr/>
          <a:lstStyle/>
          <a:p>
            <a:pPr>
              <a:defRPr/>
            </a:pPr>
            <a:fld id="{B96C9E22-1B76-46A8-871B-C48D8E59C6FA}" type="slidenum">
              <a:rPr lang="de-DE" smtClean="0"/>
              <a:pPr>
                <a:defRPr/>
              </a:pPr>
              <a:t>43</a:t>
            </a:fld>
            <a:endParaRPr lang="de-DE" dirty="0"/>
          </a:p>
        </p:txBody>
      </p:sp>
    </p:spTree>
    <p:extLst>
      <p:ext uri="{BB962C8B-B14F-4D97-AF65-F5344CB8AC3E}">
        <p14:creationId xmlns:p14="http://schemas.microsoft.com/office/powerpoint/2010/main" val="33516329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platzhalter 10">
            <a:extLst>
              <a:ext uri="{FF2B5EF4-FFF2-40B4-BE49-F238E27FC236}">
                <a16:creationId xmlns:a16="http://schemas.microsoft.com/office/drawing/2014/main" id="{6DF7EAA3-6311-4827-8C0A-28B0377EA9B0}"/>
              </a:ext>
            </a:extLst>
          </p:cNvPr>
          <p:cNvSpPr>
            <a:spLocks noGrp="1"/>
          </p:cNvSpPr>
          <p:nvPr>
            <p:ph type="body" idx="1"/>
          </p:nvPr>
        </p:nvSpPr>
        <p:spPr/>
        <p:txBody>
          <a:bodyPr/>
          <a:lstStyle/>
          <a:p>
            <a:r>
              <a:rPr lang="en-US" dirty="0"/>
              <a:t>SSDL TOUCHPOINTS</a:t>
            </a:r>
          </a:p>
        </p:txBody>
      </p:sp>
      <p:sp>
        <p:nvSpPr>
          <p:cNvPr id="12" name="Inhaltsplatzhalter 11">
            <a:extLst>
              <a:ext uri="{FF2B5EF4-FFF2-40B4-BE49-F238E27FC236}">
                <a16:creationId xmlns:a16="http://schemas.microsoft.com/office/drawing/2014/main" id="{2DFE9FE9-1D72-4693-9375-BDEB2D36B5A4}"/>
              </a:ext>
            </a:extLst>
          </p:cNvPr>
          <p:cNvSpPr>
            <a:spLocks noGrp="1"/>
          </p:cNvSpPr>
          <p:nvPr>
            <p:ph sz="half" idx="2"/>
          </p:nvPr>
        </p:nvSpPr>
        <p:spPr/>
        <p:txBody>
          <a:bodyPr/>
          <a:lstStyle/>
          <a:p>
            <a:r>
              <a:rPr lang="en-US" sz="800" b="1" dirty="0"/>
              <a:t>ARCHITECTURE ANALYSIS (AA)</a:t>
            </a:r>
          </a:p>
          <a:p>
            <a:r>
              <a:rPr lang="en-US" sz="800" dirty="0"/>
              <a:t>• AA1.1 Perform security feature review.</a:t>
            </a:r>
          </a:p>
          <a:p>
            <a:r>
              <a:rPr lang="en-US" sz="800" dirty="0"/>
              <a:t>• AA1.2 Perform design review for high-risk applications.</a:t>
            </a:r>
          </a:p>
          <a:p>
            <a:r>
              <a:rPr lang="en-US" sz="800" dirty="0"/>
              <a:t>• AA1.3 Have SSG lead design review efforts.</a:t>
            </a:r>
          </a:p>
          <a:p>
            <a:r>
              <a:rPr lang="en-US" sz="800" dirty="0"/>
              <a:t>• AA1.4 Use a risk questionnaire to rank applications.</a:t>
            </a:r>
          </a:p>
          <a:p>
            <a:r>
              <a:rPr lang="en-US" sz="800" dirty="0"/>
              <a:t>• AA2.1 Define and use AA process.</a:t>
            </a:r>
          </a:p>
          <a:p>
            <a:r>
              <a:rPr lang="en-US" sz="800" dirty="0"/>
              <a:t>• AA2.2 Standardize architectural descriptions.</a:t>
            </a:r>
          </a:p>
          <a:p>
            <a:r>
              <a:rPr lang="en-US" sz="800" dirty="0"/>
              <a:t>• AA3.1 Have engineering teams lead AA process.</a:t>
            </a:r>
          </a:p>
          <a:p>
            <a:r>
              <a:rPr lang="en-US" sz="800" dirty="0"/>
              <a:t>• AA3.2 Drive analysis results into standard architecture patterns.</a:t>
            </a:r>
          </a:p>
          <a:p>
            <a:r>
              <a:rPr lang="en-US" sz="800" dirty="0"/>
              <a:t>• AA3.3 Make the SSG </a:t>
            </a:r>
            <a:r>
              <a:rPr lang="en-US" sz="800" dirty="0" err="1"/>
              <a:t>availab</a:t>
            </a:r>
            <a:endParaRPr lang="en-US" sz="800" dirty="0"/>
          </a:p>
          <a:p>
            <a:r>
              <a:rPr lang="en-US" sz="800" b="1" dirty="0"/>
              <a:t>CODE REVIEW (CR)</a:t>
            </a:r>
          </a:p>
          <a:p>
            <a:r>
              <a:rPr lang="en-US" sz="800" dirty="0"/>
              <a:t>• CR1.2 Have the SSG perform ad hoc review.</a:t>
            </a:r>
          </a:p>
          <a:p>
            <a:r>
              <a:rPr lang="en-US" sz="800" dirty="0"/>
              <a:t>• CR1.4 Use automated tools along with manual review.</a:t>
            </a:r>
          </a:p>
          <a:p>
            <a:r>
              <a:rPr lang="en-US" sz="800" dirty="0"/>
              <a:t>• CR1.5 Make code review mandatory for all projects.</a:t>
            </a:r>
          </a:p>
          <a:p>
            <a:r>
              <a:rPr lang="en-US" sz="800" dirty="0"/>
              <a:t>• CR1.6 Use centralized reporting to close the knowledge loop and drive training.</a:t>
            </a:r>
          </a:p>
          <a:p>
            <a:r>
              <a:rPr lang="en-US" sz="800" dirty="0"/>
              <a:t>• CR2.5 Assign tool mentors.</a:t>
            </a:r>
          </a:p>
          <a:p>
            <a:r>
              <a:rPr lang="en-US" sz="800" dirty="0"/>
              <a:t>• CR2.6 Use automated tools with tailored rules.</a:t>
            </a:r>
          </a:p>
          <a:p>
            <a:r>
              <a:rPr lang="en-US" sz="800" dirty="0"/>
              <a:t>• CR2.7 Use a top N bugs list (real data preferred).</a:t>
            </a:r>
          </a:p>
          <a:p>
            <a:r>
              <a:rPr lang="en-US" sz="800" dirty="0"/>
              <a:t>• CR3.2 Build a capability to combine assessment results.</a:t>
            </a:r>
          </a:p>
          <a:p>
            <a:r>
              <a:rPr lang="en-US" sz="800" dirty="0"/>
              <a:t>• CR3.3 Eradicate specific bugs from the entire codebase.</a:t>
            </a:r>
          </a:p>
          <a:p>
            <a:r>
              <a:rPr lang="en-US" sz="800" dirty="0"/>
              <a:t>• CR3.4 Automate malicious code detection.</a:t>
            </a:r>
          </a:p>
          <a:p>
            <a:r>
              <a:rPr lang="en-US" sz="800" dirty="0"/>
              <a:t>• CR3.5 Enforce coding standards.  ST1.1 Ensure QA supports edge/boundary value condition testing.</a:t>
            </a:r>
          </a:p>
          <a:p>
            <a:r>
              <a:rPr lang="en-US" sz="800" b="1" dirty="0"/>
              <a:t>SECURITY TESTING (ST)</a:t>
            </a:r>
          </a:p>
          <a:p>
            <a:r>
              <a:rPr lang="en-US" sz="800" dirty="0"/>
              <a:t>• ST1.3 Drive tests with security requirements and security features.</a:t>
            </a:r>
          </a:p>
          <a:p>
            <a:r>
              <a:rPr lang="en-US" sz="800" dirty="0"/>
              <a:t>• ST2.1 Integrate black-box security tools into the QA process.</a:t>
            </a:r>
          </a:p>
          <a:p>
            <a:r>
              <a:rPr lang="en-US" sz="800" dirty="0"/>
              <a:t>• ST2.4 Share security results with QA.</a:t>
            </a:r>
          </a:p>
          <a:p>
            <a:r>
              <a:rPr lang="en-US" sz="800" dirty="0"/>
              <a:t>• ST2.5 Include security tests in QA automation.</a:t>
            </a:r>
          </a:p>
          <a:p>
            <a:r>
              <a:rPr lang="en-US" sz="800" dirty="0"/>
              <a:t>• ST2.6 Perform fuzz testing customized to application APIs.</a:t>
            </a:r>
          </a:p>
          <a:p>
            <a:r>
              <a:rPr lang="en-US" sz="800" dirty="0"/>
              <a:t>• ST3.3 Drive tests with risk analysis results.</a:t>
            </a:r>
          </a:p>
          <a:p>
            <a:r>
              <a:rPr lang="en-US" sz="800" dirty="0"/>
              <a:t>• ST3.4 Leverage coverage analysis.</a:t>
            </a:r>
          </a:p>
          <a:p>
            <a:r>
              <a:rPr lang="en-US" sz="800" dirty="0"/>
              <a:t>• ST3.5 Begin to build and apply adversarial security tests (abuse cases).</a:t>
            </a:r>
          </a:p>
        </p:txBody>
      </p:sp>
      <p:sp>
        <p:nvSpPr>
          <p:cNvPr id="13" name="Textplatzhalter 12">
            <a:extLst>
              <a:ext uri="{FF2B5EF4-FFF2-40B4-BE49-F238E27FC236}">
                <a16:creationId xmlns:a16="http://schemas.microsoft.com/office/drawing/2014/main" id="{E93D7E4F-E325-4E7F-B9F0-4C627D3D63CF}"/>
              </a:ext>
            </a:extLst>
          </p:cNvPr>
          <p:cNvSpPr>
            <a:spLocks noGrp="1"/>
          </p:cNvSpPr>
          <p:nvPr>
            <p:ph type="body" sz="quarter" idx="3"/>
          </p:nvPr>
        </p:nvSpPr>
        <p:spPr/>
        <p:txBody>
          <a:bodyPr/>
          <a:lstStyle/>
          <a:p>
            <a:r>
              <a:rPr lang="en-US" dirty="0"/>
              <a:t>DEPLOYMENT</a:t>
            </a:r>
          </a:p>
        </p:txBody>
      </p:sp>
      <p:sp>
        <p:nvSpPr>
          <p:cNvPr id="14" name="Inhaltsplatzhalter 13">
            <a:extLst>
              <a:ext uri="{FF2B5EF4-FFF2-40B4-BE49-F238E27FC236}">
                <a16:creationId xmlns:a16="http://schemas.microsoft.com/office/drawing/2014/main" id="{CFE5537A-3131-4013-A985-393011BCBE48}"/>
              </a:ext>
            </a:extLst>
          </p:cNvPr>
          <p:cNvSpPr>
            <a:spLocks noGrp="1"/>
          </p:cNvSpPr>
          <p:nvPr>
            <p:ph sz="quarter" idx="4"/>
          </p:nvPr>
        </p:nvSpPr>
        <p:spPr/>
        <p:txBody>
          <a:bodyPr/>
          <a:lstStyle/>
          <a:p>
            <a:r>
              <a:rPr lang="en-US" sz="800" b="1" dirty="0"/>
              <a:t>PENETRATION TESTING (PT)</a:t>
            </a:r>
          </a:p>
          <a:p>
            <a:r>
              <a:rPr lang="en-US" sz="800" dirty="0"/>
              <a:t>• PT1.1 Use external penetration testers to find problems.</a:t>
            </a:r>
          </a:p>
          <a:p>
            <a:r>
              <a:rPr lang="en-US" sz="800" dirty="0"/>
              <a:t>• PT1.2 Feed results to the defect management and mitigation system.</a:t>
            </a:r>
          </a:p>
          <a:p>
            <a:r>
              <a:rPr lang="en-US" sz="800" dirty="0"/>
              <a:t>• PT1.3 Use penetration testing tools internally.</a:t>
            </a:r>
          </a:p>
          <a:p>
            <a:r>
              <a:rPr lang="en-US" sz="800" dirty="0"/>
              <a:t>• PT2.2 Penetration testers use all available information.</a:t>
            </a:r>
          </a:p>
          <a:p>
            <a:r>
              <a:rPr lang="en-US" sz="800" dirty="0"/>
              <a:t>• PT2.3 Schedule periodic penetration tests for application coverage.</a:t>
            </a:r>
          </a:p>
          <a:p>
            <a:r>
              <a:rPr lang="en-US" sz="800" dirty="0"/>
              <a:t>• PT3.1 Use external penetration testers to perform deep-dive analysis.</a:t>
            </a:r>
          </a:p>
          <a:p>
            <a:r>
              <a:rPr lang="en-US" sz="800" dirty="0"/>
              <a:t>• PT3.2 Have the SSG customize penetration testing tools and scripts.</a:t>
            </a:r>
          </a:p>
          <a:p>
            <a:r>
              <a:rPr lang="en-US" sz="800" b="1" dirty="0"/>
              <a:t>SOFTWARE ENVIRONMENT (SE)</a:t>
            </a:r>
          </a:p>
          <a:p>
            <a:r>
              <a:rPr lang="en-US" sz="800" dirty="0"/>
              <a:t>• SE1.1 Use application input monitoring.</a:t>
            </a:r>
          </a:p>
          <a:p>
            <a:r>
              <a:rPr lang="en-US" sz="800" dirty="0"/>
              <a:t>• SE1.2 Ensure host and network security basics are in place.</a:t>
            </a:r>
          </a:p>
          <a:p>
            <a:r>
              <a:rPr lang="en-US" sz="800" dirty="0"/>
              <a:t>• SE2.2 Publish installation guides.</a:t>
            </a:r>
          </a:p>
          <a:p>
            <a:r>
              <a:rPr lang="en-US" sz="800" dirty="0"/>
              <a:t>• SE2.4 Use code signing.</a:t>
            </a:r>
          </a:p>
          <a:p>
            <a:r>
              <a:rPr lang="en-US" sz="800" dirty="0"/>
              <a:t>• SE3.2 Use code protection.</a:t>
            </a:r>
          </a:p>
          <a:p>
            <a:r>
              <a:rPr lang="en-US" sz="800" dirty="0"/>
              <a:t>• SE3.3 Use application behavior monitoring and diagnostics.</a:t>
            </a:r>
          </a:p>
          <a:p>
            <a:r>
              <a:rPr lang="en-US" sz="800" dirty="0"/>
              <a:t>• SE3.4 Use application containers.</a:t>
            </a:r>
          </a:p>
          <a:p>
            <a:r>
              <a:rPr lang="en-US" sz="800" dirty="0"/>
              <a:t>• SE3.5 Use orchestration for containers and virtualized environments.</a:t>
            </a:r>
          </a:p>
          <a:p>
            <a:r>
              <a:rPr lang="en-US" sz="800" dirty="0"/>
              <a:t>• SE3.6 Enhance application inventory with operations bill of materials.</a:t>
            </a:r>
          </a:p>
          <a:p>
            <a:r>
              <a:rPr lang="en-US" sz="800" dirty="0"/>
              <a:t>• SE3.7 Ensure cloud security basics.</a:t>
            </a:r>
          </a:p>
          <a:p>
            <a:r>
              <a:rPr lang="en-US" sz="800" b="1" dirty="0"/>
              <a:t>CONFIGURATION MANAGEMENT &amp; VULNERABILITY MANAGEMENT (CMVM)</a:t>
            </a:r>
          </a:p>
          <a:p>
            <a:r>
              <a:rPr lang="en-US" sz="800" dirty="0"/>
              <a:t>• CMVM1.1 Create or interface with incident response.</a:t>
            </a:r>
          </a:p>
          <a:p>
            <a:r>
              <a:rPr lang="en-US" sz="800" dirty="0"/>
              <a:t>• CMVM1.2 Identify software defects found in operations monitoring and feed them back to development.</a:t>
            </a:r>
          </a:p>
          <a:p>
            <a:r>
              <a:rPr lang="en-US" sz="800" dirty="0"/>
              <a:t>• CMVM2.1 Have emergency codebase response.</a:t>
            </a:r>
          </a:p>
          <a:p>
            <a:r>
              <a:rPr lang="en-US" sz="800" dirty="0"/>
              <a:t>• CMVM2.2 Track software bugs found in operations through the fix process.</a:t>
            </a:r>
          </a:p>
          <a:p>
            <a:r>
              <a:rPr lang="en-US" sz="800" dirty="0"/>
              <a:t>• CMVM2.3 Develop an operations inventory of applications.</a:t>
            </a:r>
          </a:p>
          <a:p>
            <a:r>
              <a:rPr lang="en-US" sz="800" dirty="0"/>
              <a:t>• CMVM3.1 Fix all occurrences of software bugs found in operations.</a:t>
            </a:r>
          </a:p>
          <a:p>
            <a:r>
              <a:rPr lang="en-US" sz="800" dirty="0"/>
              <a:t>• CMVM3.2 Enhance the SSDL to prevent software bugs found in operations.</a:t>
            </a:r>
          </a:p>
          <a:p>
            <a:r>
              <a:rPr lang="en-US" sz="800" dirty="0"/>
              <a:t>• CMVM3.3 Simulate software crises.</a:t>
            </a:r>
          </a:p>
          <a:p>
            <a:r>
              <a:rPr lang="en-US" sz="800" dirty="0"/>
              <a:t>• CMVM3.4 Operate a bug bounty program.</a:t>
            </a:r>
          </a:p>
          <a:p>
            <a:r>
              <a:rPr lang="en-US" sz="800" dirty="0"/>
              <a:t>• CMVM3.5 Automate verification of operational infrastructure security [10]</a:t>
            </a:r>
          </a:p>
        </p:txBody>
      </p:sp>
      <p:sp>
        <p:nvSpPr>
          <p:cNvPr id="10" name="Titel 9">
            <a:extLst>
              <a:ext uri="{FF2B5EF4-FFF2-40B4-BE49-F238E27FC236}">
                <a16:creationId xmlns:a16="http://schemas.microsoft.com/office/drawing/2014/main" id="{B6149E30-56D4-44B8-98E9-F10A887ACA76}"/>
              </a:ext>
            </a:extLst>
          </p:cNvPr>
          <p:cNvSpPr>
            <a:spLocks noGrp="1"/>
          </p:cNvSpPr>
          <p:nvPr>
            <p:ph type="title"/>
          </p:nvPr>
        </p:nvSpPr>
        <p:spPr/>
        <p:txBody>
          <a:bodyPr/>
          <a:lstStyle/>
          <a:p>
            <a:r>
              <a:rPr lang="en-US" dirty="0"/>
              <a:t>BSIMM10 (cont’d)</a:t>
            </a:r>
          </a:p>
        </p:txBody>
      </p:sp>
      <p:sp>
        <p:nvSpPr>
          <p:cNvPr id="4" name="Datumsplatzhalter 3">
            <a:extLst>
              <a:ext uri="{FF2B5EF4-FFF2-40B4-BE49-F238E27FC236}">
                <a16:creationId xmlns:a16="http://schemas.microsoft.com/office/drawing/2014/main" id="{4DE5A97B-2EAE-4534-840D-ECE3EDE9ADC9}"/>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C21D8BF-B0E9-4E11-8C00-D0F6D998E1EC}"/>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11980B8D-E1B0-4C8D-8FF1-970C04FB0414}"/>
              </a:ext>
            </a:extLst>
          </p:cNvPr>
          <p:cNvSpPr>
            <a:spLocks noGrp="1"/>
          </p:cNvSpPr>
          <p:nvPr>
            <p:ph type="sldNum" sz="quarter" idx="12"/>
          </p:nvPr>
        </p:nvSpPr>
        <p:spPr/>
        <p:txBody>
          <a:bodyPr/>
          <a:lstStyle/>
          <a:p>
            <a:pPr>
              <a:defRPr/>
            </a:pPr>
            <a:fld id="{05BC9FAB-BDC1-47C0-A8BB-6E12A8205D33}" type="slidenum">
              <a:rPr lang="de-DE" smtClean="0"/>
              <a:pPr>
                <a:defRPr/>
              </a:pPr>
              <a:t>44</a:t>
            </a:fld>
            <a:endParaRPr lang="de-DE" dirty="0"/>
          </a:p>
        </p:txBody>
      </p:sp>
    </p:spTree>
    <p:extLst>
      <p:ext uri="{BB962C8B-B14F-4D97-AF65-F5344CB8AC3E}">
        <p14:creationId xmlns:p14="http://schemas.microsoft.com/office/powerpoint/2010/main" val="3388332880"/>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9C296A-7AF3-4589-B193-F63C101756C7}"/>
              </a:ext>
            </a:extLst>
          </p:cNvPr>
          <p:cNvSpPr>
            <a:spLocks noGrp="1"/>
          </p:cNvSpPr>
          <p:nvPr>
            <p:ph type="title"/>
          </p:nvPr>
        </p:nvSpPr>
        <p:spPr/>
        <p:txBody>
          <a:bodyPr/>
          <a:lstStyle/>
          <a:p>
            <a:r>
              <a:rPr lang="en-US" dirty="0"/>
              <a:t>Demographic distribution of grey and academic literature</a:t>
            </a:r>
          </a:p>
        </p:txBody>
      </p:sp>
      <p:sp>
        <p:nvSpPr>
          <p:cNvPr id="4" name="Datumsplatzhalter 3">
            <a:extLst>
              <a:ext uri="{FF2B5EF4-FFF2-40B4-BE49-F238E27FC236}">
                <a16:creationId xmlns:a16="http://schemas.microsoft.com/office/drawing/2014/main" id="{8744B165-E1B9-48D3-B206-72DA842124B4}"/>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C0D8934D-CBCA-4076-9E54-BBB1426C65AD}"/>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DD5E9F83-AE9A-400D-B1D0-462EBF058B52}"/>
              </a:ext>
            </a:extLst>
          </p:cNvPr>
          <p:cNvSpPr>
            <a:spLocks noGrp="1"/>
          </p:cNvSpPr>
          <p:nvPr>
            <p:ph type="sldNum" sz="quarter" idx="12"/>
          </p:nvPr>
        </p:nvSpPr>
        <p:spPr/>
        <p:txBody>
          <a:bodyPr/>
          <a:lstStyle/>
          <a:p>
            <a:pPr>
              <a:defRPr/>
            </a:pPr>
            <a:fld id="{05BC9FAB-BDC1-47C0-A8BB-6E12A8205D33}" type="slidenum">
              <a:rPr lang="de-DE" smtClean="0"/>
              <a:pPr>
                <a:defRPr/>
              </a:pPr>
              <a:t>45</a:t>
            </a:fld>
            <a:endParaRPr lang="de-DE" dirty="0"/>
          </a:p>
        </p:txBody>
      </p:sp>
      <p:graphicFrame>
        <p:nvGraphicFramePr>
          <p:cNvPr id="7" name="Inhaltsplatzhalter 6">
            <a:extLst>
              <a:ext uri="{FF2B5EF4-FFF2-40B4-BE49-F238E27FC236}">
                <a16:creationId xmlns:a16="http://schemas.microsoft.com/office/drawing/2014/main" id="{082CBB52-ACFB-488C-8557-8A0BA784B274}"/>
              </a:ext>
            </a:extLst>
          </p:cNvPr>
          <p:cNvGraphicFramePr>
            <a:graphicFrameLocks noGrp="1"/>
          </p:cNvGraphicFramePr>
          <p:nvPr>
            <p:ph idx="1"/>
            <p:extLst>
              <p:ext uri="{D42A27DB-BD31-4B8C-83A1-F6EECF244321}">
                <p14:modId xmlns:p14="http://schemas.microsoft.com/office/powerpoint/2010/main" val="3588453036"/>
              </p:ext>
            </p:extLst>
          </p:nvPr>
        </p:nvGraphicFramePr>
        <p:xfrm>
          <a:off x="334963" y="981075"/>
          <a:ext cx="11522075" cy="5400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66944411"/>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B51D0869-1584-4E0E-9E73-C6FF2B2E3928}"/>
              </a:ext>
            </a:extLst>
          </p:cNvPr>
          <p:cNvSpPr>
            <a:spLocks noGrp="1"/>
          </p:cNvSpPr>
          <p:nvPr>
            <p:ph type="title"/>
          </p:nvPr>
        </p:nvSpPr>
        <p:spPr/>
        <p:txBody>
          <a:bodyPr/>
          <a:lstStyle/>
          <a:p>
            <a:r>
              <a:rPr lang="en-US" dirty="0"/>
              <a:t>Tool-support of BSIMM10-activities</a:t>
            </a:r>
          </a:p>
        </p:txBody>
      </p:sp>
      <p:graphicFrame>
        <p:nvGraphicFramePr>
          <p:cNvPr id="7" name="Inhaltsplatzhalter 6">
            <a:extLst>
              <a:ext uri="{FF2B5EF4-FFF2-40B4-BE49-F238E27FC236}">
                <a16:creationId xmlns:a16="http://schemas.microsoft.com/office/drawing/2014/main" id="{BC77CF7A-4594-4673-B72C-A0F18C3823DF}"/>
              </a:ext>
            </a:extLst>
          </p:cNvPr>
          <p:cNvGraphicFramePr>
            <a:graphicFrameLocks noGrp="1"/>
          </p:cNvGraphicFramePr>
          <p:nvPr>
            <p:ph idx="1"/>
            <p:extLst>
              <p:ext uri="{D42A27DB-BD31-4B8C-83A1-F6EECF244321}">
                <p14:modId xmlns:p14="http://schemas.microsoft.com/office/powerpoint/2010/main" val="946676472"/>
              </p:ext>
            </p:extLst>
          </p:nvPr>
        </p:nvGraphicFramePr>
        <p:xfrm>
          <a:off x="334963" y="981075"/>
          <a:ext cx="11522075" cy="5400675"/>
        </p:xfrm>
        <a:graphic>
          <a:graphicData uri="http://schemas.openxmlformats.org/drawingml/2006/chart">
            <c:chart xmlns:c="http://schemas.openxmlformats.org/drawingml/2006/chart" xmlns:r="http://schemas.openxmlformats.org/officeDocument/2006/relationships" r:id="rId2"/>
          </a:graphicData>
        </a:graphic>
      </p:graphicFrame>
      <p:sp>
        <p:nvSpPr>
          <p:cNvPr id="4" name="Datumsplatzhalter 3">
            <a:extLst>
              <a:ext uri="{FF2B5EF4-FFF2-40B4-BE49-F238E27FC236}">
                <a16:creationId xmlns:a16="http://schemas.microsoft.com/office/drawing/2014/main" id="{7892479C-6BE5-4586-91A5-C43BBD9B5AA4}"/>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CEE82A45-B333-416B-8B6B-EF2EBA7612C0}"/>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906E882C-9357-4E9B-9551-30B4F7DE6DF8}"/>
              </a:ext>
            </a:extLst>
          </p:cNvPr>
          <p:cNvSpPr>
            <a:spLocks noGrp="1"/>
          </p:cNvSpPr>
          <p:nvPr>
            <p:ph type="sldNum" sz="quarter" idx="12"/>
          </p:nvPr>
        </p:nvSpPr>
        <p:spPr/>
        <p:txBody>
          <a:bodyPr/>
          <a:lstStyle/>
          <a:p>
            <a:pPr>
              <a:defRPr/>
            </a:pPr>
            <a:fld id="{E201E5CB-5EE0-4EA4-87FF-7D8A79A61969}" type="slidenum">
              <a:rPr lang="de-DE" smtClean="0"/>
              <a:pPr>
                <a:defRPr/>
              </a:pPr>
              <a:t>46</a:t>
            </a:fld>
            <a:endParaRPr lang="de-DE" dirty="0"/>
          </a:p>
        </p:txBody>
      </p:sp>
      <p:sp>
        <p:nvSpPr>
          <p:cNvPr id="8" name="Textplatzhalter 7">
            <a:extLst>
              <a:ext uri="{FF2B5EF4-FFF2-40B4-BE49-F238E27FC236}">
                <a16:creationId xmlns:a16="http://schemas.microsoft.com/office/drawing/2014/main" id="{2ECA7CD9-2F1B-423B-9B28-566E5B73EEE4}"/>
              </a:ext>
            </a:extLst>
          </p:cNvPr>
          <p:cNvSpPr>
            <a:spLocks noGrp="1"/>
          </p:cNvSpPr>
          <p:nvPr>
            <p:ph type="body" sz="quarter" idx="13"/>
          </p:nvPr>
        </p:nvSpPr>
        <p:spPr/>
        <p:txBody>
          <a:bodyPr/>
          <a:lstStyle/>
          <a:p>
            <a:r>
              <a:rPr lang="en-US" dirty="0"/>
              <a:t>Distribution per BSIMM-dimension</a:t>
            </a:r>
          </a:p>
        </p:txBody>
      </p:sp>
    </p:spTree>
    <p:extLst>
      <p:ext uri="{BB962C8B-B14F-4D97-AF65-F5344CB8AC3E}">
        <p14:creationId xmlns:p14="http://schemas.microsoft.com/office/powerpoint/2010/main" val="3492600312"/>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F3C05C-F5C2-4BA8-9028-85DB8208047F}"/>
              </a:ext>
            </a:extLst>
          </p:cNvPr>
          <p:cNvSpPr>
            <a:spLocks noGrp="1"/>
          </p:cNvSpPr>
          <p:nvPr>
            <p:ph type="title"/>
          </p:nvPr>
        </p:nvSpPr>
        <p:spPr/>
        <p:txBody>
          <a:bodyPr/>
          <a:lstStyle/>
          <a:p>
            <a:r>
              <a:rPr lang="en-US" dirty="0"/>
              <a:t>Distribution between free and commercial tools</a:t>
            </a:r>
          </a:p>
        </p:txBody>
      </p:sp>
      <p:sp>
        <p:nvSpPr>
          <p:cNvPr id="4" name="Datumsplatzhalter 3">
            <a:extLst>
              <a:ext uri="{FF2B5EF4-FFF2-40B4-BE49-F238E27FC236}">
                <a16:creationId xmlns:a16="http://schemas.microsoft.com/office/drawing/2014/main" id="{39292970-2A61-46A0-B33A-6DC5B2E10F4F}"/>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78B431EA-3237-4766-A385-7B26B4229095}"/>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6BAB7946-692B-4901-BBEC-07371763AA79}"/>
              </a:ext>
            </a:extLst>
          </p:cNvPr>
          <p:cNvSpPr>
            <a:spLocks noGrp="1"/>
          </p:cNvSpPr>
          <p:nvPr>
            <p:ph type="sldNum" sz="quarter" idx="12"/>
          </p:nvPr>
        </p:nvSpPr>
        <p:spPr/>
        <p:txBody>
          <a:bodyPr/>
          <a:lstStyle/>
          <a:p>
            <a:pPr>
              <a:defRPr/>
            </a:pPr>
            <a:fld id="{05BC9FAB-BDC1-47C0-A8BB-6E12A8205D33}" type="slidenum">
              <a:rPr lang="de-DE" smtClean="0"/>
              <a:pPr>
                <a:defRPr/>
              </a:pPr>
              <a:t>47</a:t>
            </a:fld>
            <a:endParaRPr lang="de-DE" dirty="0"/>
          </a:p>
        </p:txBody>
      </p:sp>
      <p:graphicFrame>
        <p:nvGraphicFramePr>
          <p:cNvPr id="7" name="Inhaltsplatzhalter 6">
            <a:extLst>
              <a:ext uri="{FF2B5EF4-FFF2-40B4-BE49-F238E27FC236}">
                <a16:creationId xmlns:a16="http://schemas.microsoft.com/office/drawing/2014/main" id="{F8DA764A-F3AF-4704-A299-97338BCBC7DF}"/>
              </a:ext>
            </a:extLst>
          </p:cNvPr>
          <p:cNvGraphicFramePr>
            <a:graphicFrameLocks noGrp="1"/>
          </p:cNvGraphicFramePr>
          <p:nvPr>
            <p:ph idx="1"/>
            <p:extLst>
              <p:ext uri="{D42A27DB-BD31-4B8C-83A1-F6EECF244321}">
                <p14:modId xmlns:p14="http://schemas.microsoft.com/office/powerpoint/2010/main" val="339424632"/>
              </p:ext>
            </p:extLst>
          </p:nvPr>
        </p:nvGraphicFramePr>
        <p:xfrm>
          <a:off x="334963" y="981075"/>
          <a:ext cx="11522075" cy="5400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68889759"/>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1741748D-ABA7-4A28-8DC2-70A91C9B98D4}"/>
              </a:ext>
            </a:extLst>
          </p:cNvPr>
          <p:cNvSpPr>
            <a:spLocks noGrp="1"/>
          </p:cNvSpPr>
          <p:nvPr>
            <p:ph type="title"/>
          </p:nvPr>
        </p:nvSpPr>
        <p:spPr/>
        <p:txBody>
          <a:bodyPr/>
          <a:lstStyle/>
          <a:p>
            <a:r>
              <a:rPr lang="en-US" dirty="0"/>
              <a:t>Tool-support of BSIMM10-activities</a:t>
            </a:r>
          </a:p>
        </p:txBody>
      </p:sp>
      <p:graphicFrame>
        <p:nvGraphicFramePr>
          <p:cNvPr id="7" name="Inhaltsplatzhalter 6">
            <a:extLst>
              <a:ext uri="{FF2B5EF4-FFF2-40B4-BE49-F238E27FC236}">
                <a16:creationId xmlns:a16="http://schemas.microsoft.com/office/drawing/2014/main" id="{4C8461E1-7ED3-4E54-AD0A-DB1AF40FCABD}"/>
              </a:ext>
            </a:extLst>
          </p:cNvPr>
          <p:cNvGraphicFramePr>
            <a:graphicFrameLocks noGrp="1"/>
          </p:cNvGraphicFramePr>
          <p:nvPr>
            <p:ph idx="1"/>
            <p:extLst>
              <p:ext uri="{D42A27DB-BD31-4B8C-83A1-F6EECF244321}">
                <p14:modId xmlns:p14="http://schemas.microsoft.com/office/powerpoint/2010/main" val="1954794273"/>
              </p:ext>
            </p:extLst>
          </p:nvPr>
        </p:nvGraphicFramePr>
        <p:xfrm>
          <a:off x="334963" y="981075"/>
          <a:ext cx="11522075" cy="5400675"/>
        </p:xfrm>
        <a:graphic>
          <a:graphicData uri="http://schemas.openxmlformats.org/drawingml/2006/chart">
            <c:chart xmlns:c="http://schemas.openxmlformats.org/drawingml/2006/chart" xmlns:r="http://schemas.openxmlformats.org/officeDocument/2006/relationships" r:id="rId2"/>
          </a:graphicData>
        </a:graphic>
      </p:graphicFrame>
      <p:sp>
        <p:nvSpPr>
          <p:cNvPr id="4" name="Datumsplatzhalter 3">
            <a:extLst>
              <a:ext uri="{FF2B5EF4-FFF2-40B4-BE49-F238E27FC236}">
                <a16:creationId xmlns:a16="http://schemas.microsoft.com/office/drawing/2014/main" id="{9642AC72-F63F-4661-971E-B6FE9E507BDD}"/>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AADF12FD-2807-4291-8D42-732C8F7643C8}"/>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01D6B0C6-1410-49F2-8053-8934642CCE3E}"/>
              </a:ext>
            </a:extLst>
          </p:cNvPr>
          <p:cNvSpPr>
            <a:spLocks noGrp="1"/>
          </p:cNvSpPr>
          <p:nvPr>
            <p:ph type="sldNum" sz="quarter" idx="12"/>
          </p:nvPr>
        </p:nvSpPr>
        <p:spPr/>
        <p:txBody>
          <a:bodyPr/>
          <a:lstStyle/>
          <a:p>
            <a:pPr>
              <a:defRPr/>
            </a:pPr>
            <a:fld id="{E201E5CB-5EE0-4EA4-87FF-7D8A79A61969}" type="slidenum">
              <a:rPr lang="de-DE" smtClean="0"/>
              <a:pPr>
                <a:defRPr/>
              </a:pPr>
              <a:t>48</a:t>
            </a:fld>
            <a:endParaRPr lang="de-DE" dirty="0"/>
          </a:p>
        </p:txBody>
      </p:sp>
      <p:sp>
        <p:nvSpPr>
          <p:cNvPr id="9" name="Textplatzhalter 8">
            <a:extLst>
              <a:ext uri="{FF2B5EF4-FFF2-40B4-BE49-F238E27FC236}">
                <a16:creationId xmlns:a16="http://schemas.microsoft.com/office/drawing/2014/main" id="{CA18512E-1689-4561-AD69-4459EEFB3F4D}"/>
              </a:ext>
            </a:extLst>
          </p:cNvPr>
          <p:cNvSpPr>
            <a:spLocks noGrp="1"/>
          </p:cNvSpPr>
          <p:nvPr>
            <p:ph type="body" sz="quarter" idx="13"/>
          </p:nvPr>
        </p:nvSpPr>
        <p:spPr/>
        <p:txBody>
          <a:bodyPr/>
          <a:lstStyle/>
          <a:p>
            <a:r>
              <a:rPr lang="en-US" dirty="0"/>
              <a:t>Distribution per BSIMM-practice</a:t>
            </a:r>
          </a:p>
        </p:txBody>
      </p:sp>
    </p:spTree>
    <p:extLst>
      <p:ext uri="{BB962C8B-B14F-4D97-AF65-F5344CB8AC3E}">
        <p14:creationId xmlns:p14="http://schemas.microsoft.com/office/powerpoint/2010/main" val="317117489"/>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924002-684E-440B-9C4F-63EE965E5E1F}"/>
              </a:ext>
            </a:extLst>
          </p:cNvPr>
          <p:cNvSpPr>
            <a:spLocks noGrp="1"/>
          </p:cNvSpPr>
          <p:nvPr>
            <p:ph type="title"/>
          </p:nvPr>
        </p:nvSpPr>
        <p:spPr/>
        <p:txBody>
          <a:bodyPr/>
          <a:lstStyle/>
          <a:p>
            <a:r>
              <a:rPr lang="en-US" dirty="0"/>
              <a:t>Cross-tool-integration</a:t>
            </a:r>
          </a:p>
        </p:txBody>
      </p:sp>
      <p:sp>
        <p:nvSpPr>
          <p:cNvPr id="3" name="Inhaltsplatzhalter 2">
            <a:extLst>
              <a:ext uri="{FF2B5EF4-FFF2-40B4-BE49-F238E27FC236}">
                <a16:creationId xmlns:a16="http://schemas.microsoft.com/office/drawing/2014/main" id="{AE21055C-F148-4B1B-BE7F-573CDCAE96D0}"/>
              </a:ext>
            </a:extLst>
          </p:cNvPr>
          <p:cNvSpPr>
            <a:spLocks noGrp="1"/>
          </p:cNvSpPr>
          <p:nvPr>
            <p:ph idx="1"/>
          </p:nvPr>
        </p:nvSpPr>
        <p:spPr/>
        <p:txBody>
          <a:bodyPr/>
          <a:lstStyle/>
          <a:p>
            <a:pPr marL="285750" indent="-285750">
              <a:buFont typeface="Wingdings" panose="05000000000000000000" pitchFamily="2" charset="2"/>
              <a:buChar char="§"/>
            </a:pPr>
            <a:r>
              <a:rPr lang="en-US" dirty="0"/>
              <a:t>Developers often use several tools to improve the estimation and validity of the analysis [6, Sec. Secure code scanning tools]</a:t>
            </a:r>
          </a:p>
          <a:p>
            <a:pPr marL="285750" indent="-285750">
              <a:buFont typeface="Wingdings" panose="05000000000000000000" pitchFamily="2" charset="2"/>
              <a:buChar char="§"/>
            </a:pPr>
            <a:r>
              <a:rPr lang="en-US" dirty="0"/>
              <a:t>One tool alone is often insufficient for an in-depth analysis [</a:t>
            </a:r>
            <a:r>
              <a:rPr lang="en-US" dirty="0">
                <a:hlinkClick r:id="rId2" action="ppaction://hlinksldjump"/>
              </a:rPr>
              <a:t>7</a:t>
            </a:r>
            <a:r>
              <a:rPr lang="en-US" dirty="0"/>
              <a:t>]</a:t>
            </a:r>
          </a:p>
          <a:p>
            <a:pPr marL="285750" indent="-285750">
              <a:buFont typeface="Wingdings" panose="05000000000000000000" pitchFamily="2" charset="2"/>
              <a:buChar char="§"/>
            </a:pPr>
            <a:r>
              <a:rPr lang="en-US" dirty="0"/>
              <a:t>Platform tools are facilitated to combine different results of tools</a:t>
            </a:r>
          </a:p>
          <a:p>
            <a:pPr marL="642937" lvl="1" indent="-285750"/>
            <a:r>
              <a:rPr lang="en-US" dirty="0" err="1"/>
              <a:t>CloudPassage</a:t>
            </a:r>
            <a:r>
              <a:rPr lang="en-US" dirty="0"/>
              <a:t> Halo (https://www.cloudpassage.com/)</a:t>
            </a:r>
          </a:p>
          <a:p>
            <a:pPr marL="642937" lvl="1" indent="-285750"/>
            <a:r>
              <a:rPr lang="en-US" dirty="0"/>
              <a:t>digital.ai (https://digital.ai/)</a:t>
            </a:r>
          </a:p>
          <a:p>
            <a:pPr marL="642937" lvl="1" indent="-285750"/>
            <a:r>
              <a:rPr lang="en-US" dirty="0"/>
              <a:t>GitLab (https://about.gitlab.com/)</a:t>
            </a:r>
          </a:p>
          <a:p>
            <a:pPr marL="642937" lvl="1" indent="-285750"/>
            <a:r>
              <a:rPr lang="en-US" dirty="0"/>
              <a:t>Splunk Phantom (https://www.splunk.com/)</a:t>
            </a:r>
          </a:p>
        </p:txBody>
      </p:sp>
      <p:sp>
        <p:nvSpPr>
          <p:cNvPr id="4" name="Datumsplatzhalter 3">
            <a:extLst>
              <a:ext uri="{FF2B5EF4-FFF2-40B4-BE49-F238E27FC236}">
                <a16:creationId xmlns:a16="http://schemas.microsoft.com/office/drawing/2014/main" id="{B5B78A2E-41DF-4746-8361-19410BF3560D}"/>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F7E19698-DDB4-4B92-81C0-5E0909FB7E43}"/>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BE8E8352-830F-4144-B296-94B1AC10228D}"/>
              </a:ext>
            </a:extLst>
          </p:cNvPr>
          <p:cNvSpPr>
            <a:spLocks noGrp="1"/>
          </p:cNvSpPr>
          <p:nvPr>
            <p:ph type="sldNum" sz="quarter" idx="12"/>
          </p:nvPr>
        </p:nvSpPr>
        <p:spPr/>
        <p:txBody>
          <a:bodyPr/>
          <a:lstStyle/>
          <a:p>
            <a:pPr>
              <a:defRPr/>
            </a:pPr>
            <a:fld id="{05BC9FAB-BDC1-47C0-A8BB-6E12A8205D33}" type="slidenum">
              <a:rPr lang="de-DE" smtClean="0"/>
              <a:pPr>
                <a:defRPr/>
              </a:pPr>
              <a:t>49</a:t>
            </a:fld>
            <a:endParaRPr lang="de-DE" dirty="0"/>
          </a:p>
        </p:txBody>
      </p:sp>
    </p:spTree>
    <p:extLst>
      <p:ext uri="{BB962C8B-B14F-4D97-AF65-F5344CB8AC3E}">
        <p14:creationId xmlns:p14="http://schemas.microsoft.com/office/powerpoint/2010/main" val="401630166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1412776"/>
            <a:ext cx="12192000" cy="1656184"/>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normAutofit fontScale="92500" lnSpcReduction="10000"/>
          </a:bodyPr>
          <a:lstStyle/>
          <a:p>
            <a:pPr marL="98425" lvl="1" indent="0">
              <a:lnSpc>
                <a:spcPct val="150000"/>
              </a:lnSpc>
              <a:buNone/>
            </a:pPr>
            <a:r>
              <a:rPr lang="en-US" b="1" dirty="0"/>
              <a:t>Motivation and background</a:t>
            </a:r>
          </a:p>
          <a:p>
            <a:pPr marL="98425" lvl="1" indent="0">
              <a:lnSpc>
                <a:spcPct val="150000"/>
              </a:lnSpc>
              <a:buNone/>
            </a:pPr>
            <a:r>
              <a:rPr lang="en-US" b="1" dirty="0"/>
              <a:t>Research goal and methodology</a:t>
            </a:r>
          </a:p>
          <a:p>
            <a:pPr marL="708025" lvl="2" indent="-342900">
              <a:lnSpc>
                <a:spcPct val="150000"/>
              </a:lnSpc>
            </a:pPr>
            <a:r>
              <a:rPr lang="en-US" dirty="0"/>
              <a:t>Methodology</a:t>
            </a:r>
          </a:p>
          <a:p>
            <a:pPr marL="708025" lvl="2" indent="-342900">
              <a:lnSpc>
                <a:spcPct val="150000"/>
              </a:lnSpc>
            </a:pPr>
            <a:r>
              <a:rPr lang="en-US" dirty="0"/>
              <a:t>Research questions</a:t>
            </a:r>
          </a:p>
          <a:p>
            <a:pPr marL="708025" lvl="2" indent="-342900">
              <a:lnSpc>
                <a:spcPct val="150000"/>
              </a:lnSpc>
            </a:pPr>
            <a:r>
              <a:rPr lang="en-US" dirty="0"/>
              <a:t>Search strategy</a:t>
            </a:r>
          </a:p>
          <a:p>
            <a:pPr marL="98425" lvl="1" indent="0">
              <a:lnSpc>
                <a:spcPct val="150000"/>
              </a:lnSpc>
              <a:buNone/>
            </a:pPr>
            <a:r>
              <a:rPr lang="en-US" b="1" dirty="0"/>
              <a:t>Results</a:t>
            </a:r>
          </a:p>
          <a:p>
            <a:pPr lvl="2">
              <a:lnSpc>
                <a:spcPct val="150000"/>
              </a:lnSpc>
            </a:pPr>
            <a:r>
              <a:rPr lang="en-US" dirty="0"/>
              <a:t>Key drivers for security automation tools</a:t>
            </a:r>
          </a:p>
          <a:p>
            <a:pPr lvl="2">
              <a:lnSpc>
                <a:spcPct val="150000"/>
              </a:lnSpc>
            </a:pPr>
            <a:r>
              <a:rPr lang="en-US" dirty="0"/>
              <a:t>Tool classification</a:t>
            </a:r>
          </a:p>
          <a:p>
            <a:pPr lvl="2">
              <a:lnSpc>
                <a:spcPct val="150000"/>
              </a:lnSpc>
            </a:pPr>
            <a:r>
              <a:rPr lang="en-US" dirty="0"/>
              <a:t>Mapping of tools with security activities</a:t>
            </a:r>
          </a:p>
          <a:p>
            <a:pPr marL="98425" lvl="1" indent="0">
              <a:lnSpc>
                <a:spcPct val="150000"/>
              </a:lnSpc>
              <a:buNone/>
            </a:pPr>
            <a:r>
              <a:rPr lang="en-US" b="1" dirty="0"/>
              <a:t>Summary</a:t>
            </a:r>
          </a:p>
          <a:p>
            <a:pPr lvl="2">
              <a:lnSpc>
                <a:spcPct val="150000"/>
              </a:lnSpc>
            </a:pPr>
            <a:r>
              <a:rPr lang="en-US" dirty="0"/>
              <a:t>Conclusion</a:t>
            </a:r>
          </a:p>
          <a:p>
            <a:pPr lvl="2">
              <a:lnSpc>
                <a:spcPct val="150000"/>
              </a:lnSpc>
            </a:pPr>
            <a:r>
              <a:rPr lang="en-US" dirty="0"/>
              <a:t>Limitations </a:t>
            </a:r>
          </a:p>
          <a:p>
            <a:pPr marL="98425" lvl="1" indent="0">
              <a:lnSpc>
                <a:spcPct val="150000"/>
              </a:lnSpc>
              <a:buNone/>
            </a:pPr>
            <a:r>
              <a:rPr lang="en-US" b="1" dirty="0"/>
              <a:t>Bibliography</a:t>
            </a:r>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pPr>
              <a:defRPr/>
            </a:pPr>
            <a:r>
              <a:rPr lang="en-US" dirty="0"/>
              <a:t>John Nguyen (TUM)</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5</a:t>
            </a:fld>
            <a:endParaRPr lang="de-DE" dirty="0"/>
          </a:p>
        </p:txBody>
      </p:sp>
    </p:spTree>
    <p:extLst>
      <p:ext uri="{BB962C8B-B14F-4D97-AF65-F5344CB8AC3E}">
        <p14:creationId xmlns:p14="http://schemas.microsoft.com/office/powerpoint/2010/main" val="3487107076"/>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6F0B7F-FD57-4932-8CF5-DAD9A9561B18}"/>
              </a:ext>
            </a:extLst>
          </p:cNvPr>
          <p:cNvSpPr>
            <a:spLocks noGrp="1"/>
          </p:cNvSpPr>
          <p:nvPr>
            <p:ph type="title"/>
          </p:nvPr>
        </p:nvSpPr>
        <p:spPr/>
        <p:txBody>
          <a:bodyPr/>
          <a:lstStyle/>
          <a:p>
            <a:r>
              <a:rPr lang="en-US" dirty="0"/>
              <a:t>Bibliography</a:t>
            </a:r>
          </a:p>
        </p:txBody>
      </p:sp>
      <p:sp>
        <p:nvSpPr>
          <p:cNvPr id="3" name="Inhaltsplatzhalter 2">
            <a:extLst>
              <a:ext uri="{FF2B5EF4-FFF2-40B4-BE49-F238E27FC236}">
                <a16:creationId xmlns:a16="http://schemas.microsoft.com/office/drawing/2014/main" id="{54BE3A29-0574-4477-A64C-C83A871A5BF7}"/>
              </a:ext>
            </a:extLst>
          </p:cNvPr>
          <p:cNvSpPr>
            <a:spLocks noGrp="1"/>
          </p:cNvSpPr>
          <p:nvPr>
            <p:ph idx="1"/>
          </p:nvPr>
        </p:nvSpPr>
        <p:spPr>
          <a:xfrm>
            <a:off x="333507" y="981076"/>
            <a:ext cx="11523133" cy="5400675"/>
          </a:xfrm>
        </p:spPr>
        <p:txBody>
          <a:bodyPr>
            <a:normAutofit fontScale="92500" lnSpcReduction="10000"/>
          </a:bodyPr>
          <a:lstStyle/>
          <a:p>
            <a:pPr marL="0" indent="0"/>
            <a:r>
              <a:rPr lang="en-US" dirty="0"/>
              <a:t>[1] </a:t>
            </a:r>
            <a:r>
              <a:rPr lang="en-US" dirty="0" err="1"/>
              <a:t>Paule</a:t>
            </a:r>
            <a:r>
              <a:rPr lang="en-US" dirty="0"/>
              <a:t>, C. (2018). Securing DevOps: detection of vulnerabilities in CD pipelines [University of Stuttgart]. </a:t>
            </a:r>
            <a:r>
              <a:rPr lang="en-US" dirty="0">
                <a:hlinkClick r:id="rId2"/>
              </a:rPr>
              <a:t>http://elib.uni-stuttgart.de/handle/11682/10046</a:t>
            </a:r>
            <a:endParaRPr lang="en-US" dirty="0"/>
          </a:p>
          <a:p>
            <a:pPr marL="0" indent="0"/>
            <a:r>
              <a:rPr lang="en-US" dirty="0"/>
              <a:t>[2] </a:t>
            </a:r>
            <a:r>
              <a:rPr lang="en-US" dirty="0" err="1"/>
              <a:t>Myrbakken</a:t>
            </a:r>
            <a:r>
              <a:rPr lang="en-US" dirty="0"/>
              <a:t>, H., &amp; </a:t>
            </a:r>
            <a:r>
              <a:rPr lang="en-US" dirty="0" err="1"/>
              <a:t>Colomo</a:t>
            </a:r>
            <a:r>
              <a:rPr lang="en-US" dirty="0"/>
              <a:t>-Palacios, R. (2017). </a:t>
            </a:r>
            <a:r>
              <a:rPr lang="en-US" i="1" dirty="0"/>
              <a:t>DevSecOps: A Multivocal Literature Review</a:t>
            </a:r>
            <a:r>
              <a:rPr lang="en-US" dirty="0"/>
              <a:t>. </a:t>
            </a:r>
            <a:r>
              <a:rPr lang="en-US" dirty="0">
                <a:hlinkClick r:id="rId3"/>
              </a:rPr>
              <a:t>https://doi.org/10.1007/978-3-319-67383-7_2</a:t>
            </a:r>
            <a:endParaRPr lang="en-US" dirty="0"/>
          </a:p>
          <a:p>
            <a:pPr marL="0" indent="0"/>
            <a:r>
              <a:rPr lang="en-US" dirty="0"/>
              <a:t>[3] What is OWASP? What Are The OWASP Top 10?. Retrieved June 6. 2020, from </a:t>
            </a:r>
            <a:r>
              <a:rPr lang="en-US" dirty="0">
                <a:hlinkClick r:id="rId4"/>
              </a:rPr>
              <a:t>https://www.cloudflare.com/learning/security/threats/owasp-top-10/</a:t>
            </a:r>
            <a:endParaRPr lang="en-US" dirty="0"/>
          </a:p>
          <a:p>
            <a:pPr marL="0" indent="0"/>
            <a:r>
              <a:rPr lang="it-IT" dirty="0"/>
              <a:t>[5] </a:t>
            </a:r>
            <a:r>
              <a:rPr lang="en-US" dirty="0"/>
              <a:t>Shackleford, D. (2016). A DevSecOps Playbook. </a:t>
            </a:r>
            <a:r>
              <a:rPr lang="en-US" i="1" dirty="0"/>
              <a:t>SANS Institute InfoSec Reading Room. A DevSecOps Playbook</a:t>
            </a:r>
            <a:r>
              <a:rPr lang="en-US" dirty="0"/>
              <a:t>. </a:t>
            </a:r>
            <a:r>
              <a:rPr lang="en-US" dirty="0">
                <a:hlinkClick r:id="rId5"/>
              </a:rPr>
              <a:t>https://www.sans.org/reading-room/whitepapers/analyst/guarding-gateway-challenges-email-security-36597</a:t>
            </a:r>
            <a:endParaRPr lang="en-US" dirty="0"/>
          </a:p>
          <a:p>
            <a:pPr marL="0" indent="0"/>
            <a:r>
              <a:rPr lang="en-US" dirty="0"/>
              <a:t>[6] </a:t>
            </a:r>
            <a:r>
              <a:rPr lang="en-US" dirty="0">
                <a:effectLst/>
              </a:rPr>
              <a:t>T. Hsu, </a:t>
            </a:r>
            <a:r>
              <a:rPr lang="en-US" i="1" dirty="0">
                <a:effectLst/>
              </a:rPr>
              <a:t>Hands-On Security in DevOps: Ensure Continuous Security, Deployment, and Delivery with DevSecOps</a:t>
            </a:r>
            <a:r>
              <a:rPr lang="en-US" dirty="0">
                <a:effectLst/>
              </a:rPr>
              <a:t>. </a:t>
            </a:r>
            <a:r>
              <a:rPr lang="en-US" dirty="0" err="1">
                <a:effectLst/>
              </a:rPr>
              <a:t>Packt</a:t>
            </a:r>
            <a:r>
              <a:rPr lang="en-US" dirty="0">
                <a:effectLst/>
              </a:rPr>
              <a:t> Publishing, 2018.</a:t>
            </a:r>
            <a:endParaRPr lang="en-US" dirty="0"/>
          </a:p>
          <a:p>
            <a:pPr marL="0" indent="0"/>
            <a:r>
              <a:rPr lang="en-US" dirty="0">
                <a:effectLst/>
              </a:rPr>
              <a:t>[</a:t>
            </a:r>
            <a:r>
              <a:rPr lang="en-US" dirty="0"/>
              <a:t>7</a:t>
            </a:r>
            <a:r>
              <a:rPr lang="en-US" dirty="0">
                <a:effectLst/>
              </a:rPr>
              <a:t>] T. D. </a:t>
            </a:r>
            <a:r>
              <a:rPr lang="en-US" dirty="0" err="1">
                <a:effectLst/>
              </a:rPr>
              <a:t>Oyetoyan</a:t>
            </a:r>
            <a:r>
              <a:rPr lang="en-US" dirty="0">
                <a:effectLst/>
              </a:rPr>
              <a:t>, B. </a:t>
            </a:r>
            <a:r>
              <a:rPr lang="en-US" dirty="0" err="1">
                <a:effectLst/>
              </a:rPr>
              <a:t>Milosheska</a:t>
            </a:r>
            <a:r>
              <a:rPr lang="en-US" dirty="0">
                <a:effectLst/>
              </a:rPr>
              <a:t>, M. </a:t>
            </a:r>
            <a:r>
              <a:rPr lang="en-US" dirty="0" err="1">
                <a:effectLst/>
              </a:rPr>
              <a:t>Grini</a:t>
            </a:r>
            <a:r>
              <a:rPr lang="en-US" dirty="0">
                <a:effectLst/>
              </a:rPr>
              <a:t>, and D. Soares Cruzes, “Myths and Facts About Static Application Security Testing Tools: An Action Research at Telenor Digital,” in </a:t>
            </a:r>
            <a:r>
              <a:rPr lang="en-US" i="1" dirty="0">
                <a:effectLst/>
              </a:rPr>
              <a:t>Agile Processes in Software Engineering and Extreme Programming</a:t>
            </a:r>
            <a:r>
              <a:rPr lang="en-US" dirty="0">
                <a:effectLst/>
              </a:rPr>
              <a:t>, 2018, pp. 86–103.</a:t>
            </a:r>
          </a:p>
          <a:p>
            <a:r>
              <a:rPr lang="en-US" dirty="0"/>
              <a:t>[8] Dr. Alexander </a:t>
            </a:r>
            <a:r>
              <a:rPr lang="en-US" dirty="0" err="1"/>
              <a:t>Pretschner</a:t>
            </a:r>
            <a:r>
              <a:rPr lang="en-US" dirty="0"/>
              <a:t>. (2020). Security Engineering. Security Principles. Retrieved June 6. 2020, from </a:t>
            </a:r>
            <a:r>
              <a:rPr lang="en-US" dirty="0">
                <a:hlinkClick r:id="rId6"/>
              </a:rPr>
              <a:t>https://www.moodle.tum.de/pluginfile.php/2203779/mod_resource/content/1/Security_Engineering_110_Security_Principles.pdf</a:t>
            </a:r>
            <a:endParaRPr lang="en-US" dirty="0"/>
          </a:p>
          <a:p>
            <a:r>
              <a:rPr lang="en-US" dirty="0"/>
              <a:t>[9] Samuel Gibbs. (2016). Security experts: 'No one should have faith in Yahoo at this point’. Retrieved June 6, 2020, from </a:t>
            </a:r>
            <a:r>
              <a:rPr lang="en-US" dirty="0">
                <a:hlinkClick r:id="rId7"/>
              </a:rPr>
              <a:t>https://www.theguardian.com/technology/2016/dec/15/security-experts-yahoo-hack</a:t>
            </a:r>
            <a:endParaRPr lang="en-US" dirty="0"/>
          </a:p>
          <a:p>
            <a:r>
              <a:rPr lang="en-US" dirty="0">
                <a:effectLst/>
              </a:rPr>
              <a:t>[10] S. </a:t>
            </a:r>
            <a:r>
              <a:rPr lang="en-US" dirty="0" err="1">
                <a:effectLst/>
              </a:rPr>
              <a:t>Migues</a:t>
            </a:r>
            <a:r>
              <a:rPr lang="en-US" dirty="0">
                <a:effectLst/>
              </a:rPr>
              <a:t>, J. Steven, and M. Ware, “BSIMM 10,” 2019. [Online]. Available: www.bsimm.com.</a:t>
            </a:r>
            <a:endParaRPr lang="en-US" dirty="0"/>
          </a:p>
          <a:p>
            <a:pPr marL="0" indent="0"/>
            <a:endParaRPr lang="en-US" dirty="0">
              <a:effectLst/>
            </a:endParaRPr>
          </a:p>
          <a:p>
            <a:pPr marL="0" indent="0"/>
            <a:endParaRPr lang="en-US" dirty="0"/>
          </a:p>
          <a:p>
            <a:pPr marL="0" indent="0"/>
            <a:endParaRPr lang="en-US" dirty="0"/>
          </a:p>
          <a:p>
            <a:pPr marL="0" indent="0"/>
            <a:endParaRPr lang="it-IT" dirty="0"/>
          </a:p>
          <a:p>
            <a:pPr marL="0" indent="0"/>
            <a:endParaRPr lang="it-IT"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endParaRPr lang="en-US" dirty="0"/>
          </a:p>
        </p:txBody>
      </p:sp>
      <p:sp>
        <p:nvSpPr>
          <p:cNvPr id="4" name="Datumsplatzhalter 3">
            <a:extLst>
              <a:ext uri="{FF2B5EF4-FFF2-40B4-BE49-F238E27FC236}">
                <a16:creationId xmlns:a16="http://schemas.microsoft.com/office/drawing/2014/main" id="{36EFAA87-9AB7-4FBA-BBB1-F1E066B57F5D}"/>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901DB915-8838-4C50-ADBE-4F1D2A7069D3}"/>
              </a:ext>
            </a:extLst>
          </p:cNvPr>
          <p:cNvSpPr>
            <a:spLocks noGrp="1"/>
          </p:cNvSpPr>
          <p:nvPr>
            <p:ph type="ftr" sz="quarter" idx="11"/>
          </p:nvPr>
        </p:nvSpPr>
        <p:spPr/>
        <p:txBody>
          <a:bodyPr/>
          <a:lstStyle/>
          <a:p>
            <a:pPr>
              <a:defRPr/>
            </a:pPr>
            <a:r>
              <a:rPr lang="en-US" dirty="0"/>
              <a:t>John Nguyen (TUM)</a:t>
            </a:r>
            <a:endParaRPr lang="de-DE" dirty="0"/>
          </a:p>
        </p:txBody>
      </p:sp>
      <p:sp>
        <p:nvSpPr>
          <p:cNvPr id="6" name="Foliennummernplatzhalter 5">
            <a:extLst>
              <a:ext uri="{FF2B5EF4-FFF2-40B4-BE49-F238E27FC236}">
                <a16:creationId xmlns:a16="http://schemas.microsoft.com/office/drawing/2014/main" id="{A3263FC2-0FE6-40B3-B96B-E13401AC593C}"/>
              </a:ext>
            </a:extLst>
          </p:cNvPr>
          <p:cNvSpPr>
            <a:spLocks noGrp="1"/>
          </p:cNvSpPr>
          <p:nvPr>
            <p:ph type="sldNum" sz="quarter" idx="12"/>
          </p:nvPr>
        </p:nvSpPr>
        <p:spPr/>
        <p:txBody>
          <a:bodyPr/>
          <a:lstStyle/>
          <a:p>
            <a:pPr>
              <a:defRPr/>
            </a:pPr>
            <a:fld id="{05BC9FAB-BDC1-47C0-A8BB-6E12A8205D33}" type="slidenum">
              <a:rPr lang="de-DE" smtClean="0"/>
              <a:pPr>
                <a:defRPr/>
              </a:pPr>
              <a:t>50</a:t>
            </a:fld>
            <a:endParaRPr lang="de-DE" dirty="0"/>
          </a:p>
        </p:txBody>
      </p:sp>
    </p:spTree>
    <p:extLst>
      <p:ext uri="{BB962C8B-B14F-4D97-AF65-F5344CB8AC3E}">
        <p14:creationId xmlns:p14="http://schemas.microsoft.com/office/powerpoint/2010/main" val="235435076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78DB383-46A7-498C-A562-D6511FE6389A}"/>
              </a:ext>
            </a:extLst>
          </p:cNvPr>
          <p:cNvSpPr>
            <a:spLocks noGrp="1"/>
          </p:cNvSpPr>
          <p:nvPr>
            <p:ph idx="1"/>
          </p:nvPr>
        </p:nvSpPr>
        <p:spPr/>
        <p:txBody>
          <a:bodyPr/>
          <a:lstStyle/>
          <a:p>
            <a:r>
              <a:rPr lang="en-US" b="1" dirty="0"/>
              <a:t>Multivocal literature review</a:t>
            </a:r>
          </a:p>
          <a:p>
            <a:pPr marL="642937" lvl="1" indent="-285750"/>
            <a:r>
              <a:rPr lang="en-US" dirty="0"/>
              <a:t>Form of systematic literature review</a:t>
            </a:r>
          </a:p>
          <a:p>
            <a:pPr marL="642937" lvl="1" indent="-285750"/>
            <a:r>
              <a:rPr lang="en-US" dirty="0"/>
              <a:t>Covers both the state-of-the-art and practice</a:t>
            </a:r>
          </a:p>
          <a:p>
            <a:pPr marL="642937" lvl="1" indent="-285750"/>
            <a:r>
              <a:rPr lang="en-US" dirty="0"/>
              <a:t>Inclusion of a large body of grey literature</a:t>
            </a:r>
          </a:p>
          <a:p>
            <a:pPr marL="285750" indent="-285750">
              <a:buFont typeface="Wingdings" panose="05000000000000000000" pitchFamily="2" charset="2"/>
              <a:buChar char="§"/>
            </a:pPr>
            <a:endParaRPr lang="en-US" dirty="0"/>
          </a:p>
          <a:p>
            <a:pPr marL="0" indent="0"/>
            <a:r>
              <a:rPr lang="en-US" b="1" dirty="0"/>
              <a:t>Benefits</a:t>
            </a:r>
          </a:p>
          <a:p>
            <a:pPr marL="642937" lvl="1" indent="-285750"/>
            <a:r>
              <a:rPr lang="en-US" dirty="0"/>
              <a:t>Certain evidence is often based on experience and opinion</a:t>
            </a:r>
          </a:p>
          <a:p>
            <a:pPr marL="642937" lvl="1" indent="-285750"/>
            <a:r>
              <a:rPr lang="en-US" dirty="0"/>
              <a:t>Inclusion of real-world needs in industrial settings</a:t>
            </a:r>
          </a:p>
          <a:p>
            <a:pPr marL="642937" lvl="1" indent="-285750"/>
            <a:r>
              <a:rPr lang="en-US" dirty="0"/>
              <a:t>May avoid publication bias</a:t>
            </a:r>
          </a:p>
          <a:p>
            <a:pPr marL="285750" indent="-285750">
              <a:buFont typeface="Wingdings" panose="05000000000000000000" pitchFamily="2" charset="2"/>
              <a:buChar char="§"/>
            </a:pPr>
            <a:endParaRPr lang="en-US" dirty="0"/>
          </a:p>
          <a:p>
            <a:pPr marL="0" indent="0"/>
            <a:r>
              <a:rPr lang="en-US" b="1" dirty="0"/>
              <a:t>Challenges</a:t>
            </a:r>
          </a:p>
          <a:p>
            <a:pPr marL="642937" lvl="1" indent="-285750"/>
            <a:r>
              <a:rPr lang="en-US" dirty="0"/>
              <a:t>Quality assessment</a:t>
            </a:r>
          </a:p>
          <a:p>
            <a:pPr marL="642937" lvl="1" indent="-285750"/>
            <a:r>
              <a:rPr lang="en-US" dirty="0"/>
              <a:t>Large volumes of data </a:t>
            </a:r>
            <a:r>
              <a:rPr lang="en-US" dirty="0">
                <a:sym typeface="Wingdings" panose="05000000000000000000" pitchFamily="2" charset="2"/>
              </a:rPr>
              <a:t> need for a termination criteria</a:t>
            </a:r>
          </a:p>
          <a:p>
            <a:pPr marL="642937" lvl="1" indent="-285750"/>
            <a:r>
              <a:rPr lang="en-US" dirty="0">
                <a:sym typeface="Wingdings" panose="05000000000000000000" pitchFamily="2" charset="2"/>
              </a:rPr>
              <a:t>Bias and lack of quality [14]</a:t>
            </a:r>
            <a:endParaRPr lang="en-US" dirty="0"/>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endParaRPr lang="en-US" dirty="0"/>
          </a:p>
        </p:txBody>
      </p:sp>
      <p:sp>
        <p:nvSpPr>
          <p:cNvPr id="3" name="Titel 2">
            <a:extLst>
              <a:ext uri="{FF2B5EF4-FFF2-40B4-BE49-F238E27FC236}">
                <a16:creationId xmlns:a16="http://schemas.microsoft.com/office/drawing/2014/main" id="{A661A312-B6C1-4BE4-BBBE-04267376BE75}"/>
              </a:ext>
            </a:extLst>
          </p:cNvPr>
          <p:cNvSpPr>
            <a:spLocks noGrp="1"/>
          </p:cNvSpPr>
          <p:nvPr>
            <p:ph type="title"/>
          </p:nvPr>
        </p:nvSpPr>
        <p:spPr/>
        <p:txBody>
          <a:bodyPr/>
          <a:lstStyle/>
          <a:p>
            <a:r>
              <a:rPr lang="en-US" dirty="0"/>
              <a:t>Methodology</a:t>
            </a:r>
          </a:p>
        </p:txBody>
      </p:sp>
      <p:sp>
        <p:nvSpPr>
          <p:cNvPr id="4" name="Datumsplatzhalter 3">
            <a:extLst>
              <a:ext uri="{FF2B5EF4-FFF2-40B4-BE49-F238E27FC236}">
                <a16:creationId xmlns:a16="http://schemas.microsoft.com/office/drawing/2014/main" id="{2B05474E-7C22-467F-B85D-527E974FFA75}"/>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441948EC-3644-449C-A80F-D2C96E443469}"/>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4425D2E9-3C9B-4F61-BC06-DBB769712570}"/>
              </a:ext>
            </a:extLst>
          </p:cNvPr>
          <p:cNvSpPr>
            <a:spLocks noGrp="1"/>
          </p:cNvSpPr>
          <p:nvPr>
            <p:ph type="sldNum" sz="quarter" idx="12"/>
          </p:nvPr>
        </p:nvSpPr>
        <p:spPr/>
        <p:txBody>
          <a:bodyPr/>
          <a:lstStyle/>
          <a:p>
            <a:pPr>
              <a:defRPr/>
            </a:pPr>
            <a:fld id="{E201E5CB-5EE0-4EA4-87FF-7D8A79A61969}" type="slidenum">
              <a:rPr lang="de-DE" smtClean="0"/>
              <a:pPr>
                <a:defRPr/>
              </a:pPr>
              <a:t>6</a:t>
            </a:fld>
            <a:endParaRPr lang="de-DE" dirty="0"/>
          </a:p>
        </p:txBody>
      </p:sp>
      <p:pic>
        <p:nvPicPr>
          <p:cNvPr id="7" name="Grafik 6">
            <a:extLst>
              <a:ext uri="{FF2B5EF4-FFF2-40B4-BE49-F238E27FC236}">
                <a16:creationId xmlns:a16="http://schemas.microsoft.com/office/drawing/2014/main" id="{F29BA5AE-0F10-4703-9CF4-FCB9E84591A1}"/>
              </a:ext>
            </a:extLst>
          </p:cNvPr>
          <p:cNvPicPr>
            <a:picLocks noChangeAspect="1"/>
          </p:cNvPicPr>
          <p:nvPr/>
        </p:nvPicPr>
        <p:blipFill>
          <a:blip r:embed="rId2"/>
          <a:stretch>
            <a:fillRect/>
          </a:stretch>
        </p:blipFill>
        <p:spPr>
          <a:xfrm>
            <a:off x="8097114" y="2681243"/>
            <a:ext cx="3552056" cy="3301518"/>
          </a:xfrm>
          <a:prstGeom prst="rect">
            <a:avLst/>
          </a:prstGeom>
        </p:spPr>
      </p:pic>
      <p:sp>
        <p:nvSpPr>
          <p:cNvPr id="8" name="Textfeld 7">
            <a:extLst>
              <a:ext uri="{FF2B5EF4-FFF2-40B4-BE49-F238E27FC236}">
                <a16:creationId xmlns:a16="http://schemas.microsoft.com/office/drawing/2014/main" id="{00D14C40-8688-4357-B190-A0849E7AA3D5}"/>
              </a:ext>
            </a:extLst>
          </p:cNvPr>
          <p:cNvSpPr txBox="1"/>
          <p:nvPr/>
        </p:nvSpPr>
        <p:spPr>
          <a:xfrm>
            <a:off x="7896200" y="5984301"/>
            <a:ext cx="3961365" cy="5847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800" dirty="0"/>
              <a:t>Shades of grey literature by </a:t>
            </a:r>
            <a:r>
              <a:rPr lang="en-US" sz="800" dirty="0">
                <a:effectLst/>
              </a:rPr>
              <a:t>Adams, R. J., Smart, P., &amp; Huff, A. S. (2017). Shades of grey: guidelines for working with the grey literature in systematic reviews for management and organizational studies. International Journal of Management Reviews, 19(4), 432–454. Figure 1. Shades of grey literatures</a:t>
            </a:r>
            <a:endParaRPr lang="en-US" dirty="0">
              <a:latin typeface="Arial" pitchFamily="34" charset="0"/>
            </a:endParaRPr>
          </a:p>
        </p:txBody>
      </p:sp>
    </p:spTree>
    <p:extLst>
      <p:ext uri="{BB962C8B-B14F-4D97-AF65-F5344CB8AC3E}">
        <p14:creationId xmlns:p14="http://schemas.microsoft.com/office/powerpoint/2010/main" val="170812067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831B8D8-1A56-4251-8555-6E13F8DA31A6}"/>
              </a:ext>
            </a:extLst>
          </p:cNvPr>
          <p:cNvSpPr>
            <a:spLocks noGrp="1"/>
          </p:cNvSpPr>
          <p:nvPr>
            <p:ph type="title"/>
          </p:nvPr>
        </p:nvSpPr>
        <p:spPr/>
        <p:txBody>
          <a:bodyPr/>
          <a:lstStyle/>
          <a:p>
            <a:r>
              <a:rPr lang="en-US" dirty="0"/>
              <a:t>Methodology (cont’d)</a:t>
            </a:r>
          </a:p>
        </p:txBody>
      </p:sp>
      <p:sp>
        <p:nvSpPr>
          <p:cNvPr id="4" name="Datumsplatzhalter 3">
            <a:extLst>
              <a:ext uri="{FF2B5EF4-FFF2-40B4-BE49-F238E27FC236}">
                <a16:creationId xmlns:a16="http://schemas.microsoft.com/office/drawing/2014/main" id="{0D112CE1-0EF1-4733-8259-8C5FB1F955D4}"/>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B08BFD5-6C48-4E49-88CF-A963603FE2C7}"/>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B87CD24C-6BEF-4AC9-98BE-F6A5F3F325FA}"/>
              </a:ext>
            </a:extLst>
          </p:cNvPr>
          <p:cNvSpPr>
            <a:spLocks noGrp="1"/>
          </p:cNvSpPr>
          <p:nvPr>
            <p:ph type="sldNum" sz="quarter" idx="12"/>
          </p:nvPr>
        </p:nvSpPr>
        <p:spPr/>
        <p:txBody>
          <a:bodyPr/>
          <a:lstStyle/>
          <a:p>
            <a:pPr>
              <a:defRPr/>
            </a:pPr>
            <a:fld id="{E201E5CB-5EE0-4EA4-87FF-7D8A79A61969}" type="slidenum">
              <a:rPr lang="de-DE" smtClean="0"/>
              <a:pPr>
                <a:defRPr/>
              </a:pPr>
              <a:t>7</a:t>
            </a:fld>
            <a:endParaRPr lang="de-DE" dirty="0"/>
          </a:p>
        </p:txBody>
      </p:sp>
      <p:pic>
        <p:nvPicPr>
          <p:cNvPr id="15" name="Inhaltsplatzhalter 14">
            <a:extLst>
              <a:ext uri="{FF2B5EF4-FFF2-40B4-BE49-F238E27FC236}">
                <a16:creationId xmlns:a16="http://schemas.microsoft.com/office/drawing/2014/main" id="{7087163E-D68D-4A59-8123-5E140087423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7161" y="1044579"/>
            <a:ext cx="8634618" cy="5184403"/>
          </a:xfrm>
        </p:spPr>
      </p:pic>
      <p:sp>
        <p:nvSpPr>
          <p:cNvPr id="18" name="Textfeld 17">
            <a:extLst>
              <a:ext uri="{FF2B5EF4-FFF2-40B4-BE49-F238E27FC236}">
                <a16:creationId xmlns:a16="http://schemas.microsoft.com/office/drawing/2014/main" id="{F0BA8D89-5486-490A-ABCD-240D54D615F0}"/>
              </a:ext>
            </a:extLst>
          </p:cNvPr>
          <p:cNvSpPr txBox="1"/>
          <p:nvPr/>
        </p:nvSpPr>
        <p:spPr>
          <a:xfrm>
            <a:off x="332903" y="6230522"/>
            <a:ext cx="11524664"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r"/>
            <a:r>
              <a:rPr lang="en-US" sz="800" dirty="0">
                <a:effectLst/>
              </a:rPr>
              <a:t>Based on Multivocal literature review process by V. </a:t>
            </a:r>
            <a:r>
              <a:rPr lang="en-US" sz="800" dirty="0" err="1">
                <a:effectLst/>
              </a:rPr>
              <a:t>Garousi</a:t>
            </a:r>
            <a:r>
              <a:rPr lang="en-US" sz="800" dirty="0">
                <a:effectLst/>
              </a:rPr>
              <a:t>, M. </a:t>
            </a:r>
            <a:r>
              <a:rPr lang="en-US" sz="800" dirty="0" err="1">
                <a:effectLst/>
              </a:rPr>
              <a:t>Felderer</a:t>
            </a:r>
            <a:r>
              <a:rPr lang="en-US" sz="800" dirty="0">
                <a:effectLst/>
              </a:rPr>
              <a:t>, and M. V </a:t>
            </a:r>
            <a:r>
              <a:rPr lang="en-US" sz="800" dirty="0" err="1">
                <a:effectLst/>
              </a:rPr>
              <a:t>Mäntylä</a:t>
            </a:r>
            <a:r>
              <a:rPr lang="en-US" sz="800" dirty="0">
                <a:effectLst/>
              </a:rPr>
              <a:t>, “Guidelines for including grey </a:t>
            </a:r>
            <a:br>
              <a:rPr lang="en-US" sz="800" dirty="0">
                <a:effectLst/>
              </a:rPr>
            </a:br>
            <a:r>
              <a:rPr lang="en-US" sz="800" dirty="0">
                <a:effectLst/>
              </a:rPr>
              <a:t>literature and conducting multivocal literature reviews in software engineering,” </a:t>
            </a:r>
            <a:r>
              <a:rPr lang="en-US" sz="800" i="1" dirty="0">
                <a:effectLst/>
              </a:rPr>
              <a:t>Inf. </a:t>
            </a:r>
            <a:r>
              <a:rPr lang="en-US" sz="800" i="1" dirty="0" err="1">
                <a:effectLst/>
              </a:rPr>
              <a:t>Softw</a:t>
            </a:r>
            <a:r>
              <a:rPr lang="en-US" sz="800" i="1" dirty="0">
                <a:effectLst/>
              </a:rPr>
              <a:t>. Technol.</a:t>
            </a:r>
            <a:r>
              <a:rPr lang="en-US" sz="800" dirty="0">
                <a:effectLst/>
              </a:rPr>
              <a:t>, vol. 106, pp. 101–121, 2017</a:t>
            </a:r>
            <a:endParaRPr lang="en-US" sz="800" dirty="0">
              <a:latin typeface="Arial" pitchFamily="34" charset="0"/>
            </a:endParaRPr>
          </a:p>
        </p:txBody>
      </p:sp>
    </p:spTree>
    <p:extLst>
      <p:ext uri="{BB962C8B-B14F-4D97-AF65-F5344CB8AC3E}">
        <p14:creationId xmlns:p14="http://schemas.microsoft.com/office/powerpoint/2010/main" val="201433465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29375BB-72F0-400E-81AB-4BAC21F14B11}"/>
              </a:ext>
            </a:extLst>
          </p:cNvPr>
          <p:cNvSpPr>
            <a:spLocks noGrp="1"/>
          </p:cNvSpPr>
          <p:nvPr>
            <p:ph idx="1"/>
          </p:nvPr>
        </p:nvSpPr>
        <p:spPr/>
        <p:txBody>
          <a:bodyPr>
            <a:normAutofit/>
          </a:bodyPr>
          <a:lstStyle/>
          <a:p>
            <a:r>
              <a:rPr lang="en-US" b="1" dirty="0"/>
              <a:t>Research questions</a:t>
            </a:r>
          </a:p>
          <a:p>
            <a:endParaRPr lang="en-US" dirty="0"/>
          </a:p>
          <a:p>
            <a:pPr marL="642937" lvl="1" indent="-285750"/>
            <a:r>
              <a:rPr lang="en-US" b="1" dirty="0"/>
              <a:t>Research questions 1 (RQ1): </a:t>
            </a:r>
            <a:r>
              <a:rPr lang="en-US" dirty="0"/>
              <a:t>What challenges can automation tools address when developing security and privacy compliant applications?</a:t>
            </a:r>
            <a:br>
              <a:rPr lang="en-US" dirty="0"/>
            </a:br>
            <a:endParaRPr lang="en-US" dirty="0"/>
          </a:p>
          <a:p>
            <a:pPr marL="642937" lvl="1" indent="-285750"/>
            <a:r>
              <a:rPr lang="en-US" b="1" dirty="0"/>
              <a:t>Research questions 2 (RQ2): </a:t>
            </a:r>
            <a:r>
              <a:rPr lang="en-US" dirty="0"/>
              <a:t>How can the identified tools and technologies be classified?</a:t>
            </a:r>
            <a:br>
              <a:rPr lang="en-US" dirty="0"/>
            </a:br>
            <a:endParaRPr lang="en-US" dirty="0"/>
          </a:p>
          <a:p>
            <a:pPr marL="642937" lvl="1" indent="-285750"/>
            <a:r>
              <a:rPr lang="en-US" b="1" dirty="0"/>
              <a:t>Research questions 3 (RQ3): </a:t>
            </a:r>
            <a:r>
              <a:rPr lang="en-US" dirty="0"/>
              <a:t>How can the identified tools be mapped to the activities of the BSIMM10 framework to assess the current automation level?</a:t>
            </a:r>
          </a:p>
        </p:txBody>
      </p:sp>
      <p:sp>
        <p:nvSpPr>
          <p:cNvPr id="3" name="Titel 2">
            <a:extLst>
              <a:ext uri="{FF2B5EF4-FFF2-40B4-BE49-F238E27FC236}">
                <a16:creationId xmlns:a16="http://schemas.microsoft.com/office/drawing/2014/main" id="{ABEDD06C-4613-40F1-8ED7-70FD87F1114B}"/>
              </a:ext>
            </a:extLst>
          </p:cNvPr>
          <p:cNvSpPr>
            <a:spLocks noGrp="1"/>
          </p:cNvSpPr>
          <p:nvPr>
            <p:ph type="title"/>
          </p:nvPr>
        </p:nvSpPr>
        <p:spPr/>
        <p:txBody>
          <a:bodyPr/>
          <a:lstStyle/>
          <a:p>
            <a:r>
              <a:rPr lang="en-US" dirty="0"/>
              <a:t>Research questions</a:t>
            </a:r>
          </a:p>
        </p:txBody>
      </p:sp>
      <p:sp>
        <p:nvSpPr>
          <p:cNvPr id="4" name="Datumsplatzhalter 3">
            <a:extLst>
              <a:ext uri="{FF2B5EF4-FFF2-40B4-BE49-F238E27FC236}">
                <a16:creationId xmlns:a16="http://schemas.microsoft.com/office/drawing/2014/main" id="{57FEF9DB-0B9C-400C-B3FB-560BF408CA01}"/>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4E23E8DE-9B41-49B7-AD22-25CD9AECEDAC}"/>
              </a:ext>
            </a:extLst>
          </p:cNvPr>
          <p:cNvSpPr>
            <a:spLocks noGrp="1"/>
          </p:cNvSpPr>
          <p:nvPr>
            <p:ph type="ftr" sz="quarter" idx="11"/>
          </p:nvPr>
        </p:nvSpPr>
        <p:spPr/>
        <p:txBody>
          <a:bodyPr/>
          <a:lstStyle/>
          <a:p>
            <a:pPr>
              <a:defRPr/>
            </a:pPr>
            <a:r>
              <a:rPr lang="en-US" dirty="0"/>
              <a:t>John Nguyen (TUM)</a:t>
            </a:r>
            <a:endParaRPr lang="de-DE" dirty="0"/>
          </a:p>
        </p:txBody>
      </p:sp>
      <p:sp>
        <p:nvSpPr>
          <p:cNvPr id="6" name="Foliennummernplatzhalter 5">
            <a:extLst>
              <a:ext uri="{FF2B5EF4-FFF2-40B4-BE49-F238E27FC236}">
                <a16:creationId xmlns:a16="http://schemas.microsoft.com/office/drawing/2014/main" id="{1082CE35-62F6-4160-83A3-161617FA7773}"/>
              </a:ext>
            </a:extLst>
          </p:cNvPr>
          <p:cNvSpPr>
            <a:spLocks noGrp="1"/>
          </p:cNvSpPr>
          <p:nvPr>
            <p:ph type="sldNum" sz="quarter" idx="12"/>
          </p:nvPr>
        </p:nvSpPr>
        <p:spPr/>
        <p:txBody>
          <a:bodyPr/>
          <a:lstStyle/>
          <a:p>
            <a:pPr>
              <a:defRPr/>
            </a:pPr>
            <a:fld id="{E201E5CB-5EE0-4EA4-87FF-7D8A79A61969}" type="slidenum">
              <a:rPr lang="de-DE" smtClean="0"/>
              <a:pPr>
                <a:defRPr/>
              </a:pPr>
              <a:t>8</a:t>
            </a:fld>
            <a:endParaRPr lang="de-DE" dirty="0"/>
          </a:p>
        </p:txBody>
      </p:sp>
    </p:spTree>
    <p:extLst>
      <p:ext uri="{BB962C8B-B14F-4D97-AF65-F5344CB8AC3E}">
        <p14:creationId xmlns:p14="http://schemas.microsoft.com/office/powerpoint/2010/main" val="426317514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B393AA0A-C00A-4244-8044-97B29EDA4622}"/>
              </a:ext>
            </a:extLst>
          </p:cNvPr>
          <p:cNvSpPr>
            <a:spLocks noGrp="1"/>
          </p:cNvSpPr>
          <p:nvPr>
            <p:ph type="title"/>
          </p:nvPr>
        </p:nvSpPr>
        <p:spPr/>
        <p:txBody>
          <a:bodyPr/>
          <a:lstStyle/>
          <a:p>
            <a:r>
              <a:rPr lang="en-US" dirty="0"/>
              <a:t>BSIMM10</a:t>
            </a:r>
          </a:p>
        </p:txBody>
      </p:sp>
      <p:sp>
        <p:nvSpPr>
          <p:cNvPr id="7" name="Inhaltsplatzhalter 6">
            <a:extLst>
              <a:ext uri="{FF2B5EF4-FFF2-40B4-BE49-F238E27FC236}">
                <a16:creationId xmlns:a16="http://schemas.microsoft.com/office/drawing/2014/main" id="{D6299CDB-FB2E-4A43-8744-EA3B94706FD4}"/>
              </a:ext>
            </a:extLst>
          </p:cNvPr>
          <p:cNvSpPr>
            <a:spLocks noGrp="1"/>
          </p:cNvSpPr>
          <p:nvPr>
            <p:ph sz="half" idx="1"/>
          </p:nvPr>
        </p:nvSpPr>
        <p:spPr/>
        <p:txBody>
          <a:bodyPr>
            <a:normAutofit fontScale="92500" lnSpcReduction="20000"/>
          </a:bodyPr>
          <a:lstStyle/>
          <a:p>
            <a:pPr marL="285750" indent="-285750">
              <a:buFont typeface="Wingdings" panose="05000000000000000000" pitchFamily="2" charset="2"/>
              <a:buChar char="§"/>
            </a:pPr>
            <a:r>
              <a:rPr lang="en-US" dirty="0"/>
              <a:t>Building Security In Maturity Model (BSIMM)</a:t>
            </a:r>
          </a:p>
          <a:p>
            <a:pPr marL="285750" indent="-285750">
              <a:buFont typeface="Wingdings" panose="05000000000000000000" pitchFamily="2" charset="2"/>
              <a:buChar char="§"/>
            </a:pPr>
            <a:r>
              <a:rPr lang="en-US" dirty="0"/>
              <a:t>Four domains with 12 practices including 119 activities</a:t>
            </a:r>
          </a:p>
          <a:p>
            <a:pPr marL="0" indent="0"/>
            <a:r>
              <a:rPr lang="en-US" b="1" dirty="0"/>
              <a:t>Domains</a:t>
            </a:r>
          </a:p>
          <a:p>
            <a:pPr marL="357187" lvl="1" indent="0">
              <a:buNone/>
            </a:pPr>
            <a:r>
              <a:rPr lang="en-US" dirty="0"/>
              <a:t>Governance</a:t>
            </a:r>
          </a:p>
          <a:p>
            <a:pPr marL="909637" lvl="2" indent="-285750"/>
            <a:r>
              <a:rPr lang="en-US" dirty="0"/>
              <a:t>Strategy &amp; Metrics (SM)</a:t>
            </a:r>
          </a:p>
          <a:p>
            <a:pPr marL="909637" lvl="2" indent="-285750"/>
            <a:r>
              <a:rPr lang="en-US" dirty="0"/>
              <a:t>Compliance &amp; Policy (CP)</a:t>
            </a:r>
          </a:p>
          <a:p>
            <a:pPr marL="909637" lvl="2" indent="-285750"/>
            <a:r>
              <a:rPr lang="en-US" dirty="0"/>
              <a:t>Training (T)</a:t>
            </a:r>
          </a:p>
          <a:p>
            <a:pPr marL="357187" lvl="1" indent="0">
              <a:buNone/>
            </a:pPr>
            <a:r>
              <a:rPr lang="en-US" dirty="0"/>
              <a:t>Intelligence</a:t>
            </a:r>
          </a:p>
          <a:p>
            <a:pPr marL="909637" lvl="2" indent="-285750"/>
            <a:r>
              <a:rPr lang="en-US" dirty="0"/>
              <a:t>Attack Models (AM)</a:t>
            </a:r>
          </a:p>
          <a:p>
            <a:pPr marL="909637" lvl="2" indent="-285750"/>
            <a:r>
              <a:rPr lang="en-US" dirty="0"/>
              <a:t>Security Features &amp; Design (SFD)</a:t>
            </a:r>
          </a:p>
          <a:p>
            <a:pPr marL="909637" lvl="2" indent="-285750"/>
            <a:r>
              <a:rPr lang="en-US" dirty="0"/>
              <a:t>Standards &amp; Requirements (SR)</a:t>
            </a:r>
          </a:p>
          <a:p>
            <a:pPr marL="357187" lvl="1" indent="0">
              <a:buNone/>
            </a:pPr>
            <a:r>
              <a:rPr lang="en-US" dirty="0"/>
              <a:t>SSDL Touchpoints</a:t>
            </a:r>
          </a:p>
          <a:p>
            <a:pPr marL="909637" lvl="2" indent="-285750"/>
            <a:r>
              <a:rPr lang="en-US" dirty="0"/>
              <a:t>Architecture Analysis (AA)</a:t>
            </a:r>
          </a:p>
          <a:p>
            <a:pPr marL="909637" lvl="2" indent="-285750"/>
            <a:r>
              <a:rPr lang="en-US" dirty="0"/>
              <a:t>Code Review (CR)</a:t>
            </a:r>
          </a:p>
          <a:p>
            <a:pPr marL="909637" lvl="2" indent="-285750"/>
            <a:r>
              <a:rPr lang="en-US" dirty="0"/>
              <a:t>Security Testing (ST)</a:t>
            </a:r>
          </a:p>
          <a:p>
            <a:pPr marL="357187" lvl="1" indent="0">
              <a:buNone/>
            </a:pPr>
            <a:r>
              <a:rPr lang="en-US" dirty="0"/>
              <a:t>Deployment</a:t>
            </a:r>
          </a:p>
          <a:p>
            <a:pPr marL="909637" lvl="2" indent="-285750"/>
            <a:r>
              <a:rPr lang="en-US" dirty="0"/>
              <a:t>Penetration Testing (PT)</a:t>
            </a:r>
          </a:p>
          <a:p>
            <a:pPr marL="909637" lvl="2" indent="-285750"/>
            <a:r>
              <a:rPr lang="en-US" dirty="0"/>
              <a:t>Software Environment (SE)</a:t>
            </a:r>
          </a:p>
          <a:p>
            <a:pPr marL="909637" lvl="2" indent="-285750"/>
            <a:r>
              <a:rPr lang="en-US" dirty="0"/>
              <a:t>Configuration Management &amp; Vulnerability Management (CMVM) [15]</a:t>
            </a:r>
          </a:p>
        </p:txBody>
      </p:sp>
      <p:pic>
        <p:nvPicPr>
          <p:cNvPr id="11" name="Inhaltsplatzhalter 10">
            <a:extLst>
              <a:ext uri="{FF2B5EF4-FFF2-40B4-BE49-F238E27FC236}">
                <a16:creationId xmlns:a16="http://schemas.microsoft.com/office/drawing/2014/main" id="{D763F3D4-4446-486A-9016-127E28984D41}"/>
              </a:ext>
            </a:extLst>
          </p:cNvPr>
          <p:cNvPicPr>
            <a:picLocks noGrp="1" noChangeAspect="1"/>
          </p:cNvPicPr>
          <p:nvPr>
            <p:ph sz="half" idx="2"/>
          </p:nvPr>
        </p:nvPicPr>
        <p:blipFill>
          <a:blip r:embed="rId2"/>
          <a:stretch>
            <a:fillRect/>
          </a:stretch>
        </p:blipFill>
        <p:spPr>
          <a:xfrm>
            <a:off x="6197600" y="2180149"/>
            <a:ext cx="5659438" cy="3002526"/>
          </a:xfrm>
          <a:prstGeom prst="rect">
            <a:avLst/>
          </a:prstGeom>
        </p:spPr>
      </p:pic>
      <p:sp>
        <p:nvSpPr>
          <p:cNvPr id="4" name="Datumsplatzhalter 3">
            <a:extLst>
              <a:ext uri="{FF2B5EF4-FFF2-40B4-BE49-F238E27FC236}">
                <a16:creationId xmlns:a16="http://schemas.microsoft.com/office/drawing/2014/main" id="{BB698525-17BF-46E7-B685-24D5D3CC9D4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408F6487-F161-4B07-8D16-B1E74956D219}"/>
              </a:ext>
            </a:extLst>
          </p:cNvPr>
          <p:cNvSpPr>
            <a:spLocks noGrp="1"/>
          </p:cNvSpPr>
          <p:nvPr>
            <p:ph type="ftr" sz="quarter" idx="11"/>
          </p:nvPr>
        </p:nvSpPr>
        <p:spPr/>
        <p:txBody>
          <a:bodyPr/>
          <a:lstStyle/>
          <a:p>
            <a:pPr>
              <a:defRPr/>
            </a:pPr>
            <a:r>
              <a:rPr lang="en-US"/>
              <a:t>John Nguyen (TUM)</a:t>
            </a:r>
            <a:endParaRPr lang="de-DE" dirty="0"/>
          </a:p>
        </p:txBody>
      </p:sp>
      <p:sp>
        <p:nvSpPr>
          <p:cNvPr id="6" name="Foliennummernplatzhalter 5">
            <a:extLst>
              <a:ext uri="{FF2B5EF4-FFF2-40B4-BE49-F238E27FC236}">
                <a16:creationId xmlns:a16="http://schemas.microsoft.com/office/drawing/2014/main" id="{BC7FCB71-2966-49C7-B058-38915742A783}"/>
              </a:ext>
            </a:extLst>
          </p:cNvPr>
          <p:cNvSpPr>
            <a:spLocks noGrp="1"/>
          </p:cNvSpPr>
          <p:nvPr>
            <p:ph type="sldNum" sz="quarter" idx="12"/>
          </p:nvPr>
        </p:nvSpPr>
        <p:spPr/>
        <p:txBody>
          <a:bodyPr/>
          <a:lstStyle/>
          <a:p>
            <a:pPr>
              <a:defRPr/>
            </a:pPr>
            <a:fld id="{E201E5CB-5EE0-4EA4-87FF-7D8A79A61969}" type="slidenum">
              <a:rPr lang="de-DE" smtClean="0"/>
              <a:pPr>
                <a:defRPr/>
              </a:pPr>
              <a:t>9</a:t>
            </a:fld>
            <a:endParaRPr lang="de-DE" dirty="0"/>
          </a:p>
        </p:txBody>
      </p:sp>
      <p:sp>
        <p:nvSpPr>
          <p:cNvPr id="12" name="Rechteck 11">
            <a:extLst>
              <a:ext uri="{FF2B5EF4-FFF2-40B4-BE49-F238E27FC236}">
                <a16:creationId xmlns:a16="http://schemas.microsoft.com/office/drawing/2014/main" id="{C4CA4A28-42A3-4FBB-BC94-1091DC179E36}"/>
              </a:ext>
            </a:extLst>
          </p:cNvPr>
          <p:cNvSpPr/>
          <p:nvPr/>
        </p:nvSpPr>
        <p:spPr>
          <a:xfrm>
            <a:off x="6197598" y="5090342"/>
            <a:ext cx="6096000" cy="184666"/>
          </a:xfrm>
          <a:prstGeom prst="rect">
            <a:avLst/>
          </a:prstGeom>
        </p:spPr>
        <p:txBody>
          <a:bodyPr>
            <a:spAutoFit/>
          </a:bodyPr>
          <a:lstStyle/>
          <a:p>
            <a:r>
              <a:rPr lang="en-US" sz="600" dirty="0">
                <a:hlinkClick r:id="rId3"/>
              </a:rPr>
              <a:t>https://www.hack2secure.com/images/blog/BSIMM%20Skeleton%2002.png</a:t>
            </a:r>
            <a:r>
              <a:rPr lang="en-US" sz="600" dirty="0"/>
              <a:t> (13.06.2020)</a:t>
            </a:r>
          </a:p>
        </p:txBody>
      </p:sp>
    </p:spTree>
    <p:extLst>
      <p:ext uri="{BB962C8B-B14F-4D97-AF65-F5344CB8AC3E}">
        <p14:creationId xmlns:p14="http://schemas.microsoft.com/office/powerpoint/2010/main" val="2287104709"/>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OTLMARKERSHAPE" val="OTL"/>
</p:tagLst>
</file>

<file path=ppt/tags/tag10.xml><?xml version="1.0" encoding="utf-8"?>
<p:tagLst xmlns:a="http://schemas.openxmlformats.org/drawingml/2006/main" xmlns:r="http://schemas.openxmlformats.org/officeDocument/2006/relationships" xmlns:p="http://schemas.openxmlformats.org/presentationml/2006/main">
  <p:tag name="OTLMARKERSHAPE" val="OTL"/>
</p:tagLst>
</file>

<file path=ppt/tags/tag11.xml><?xml version="1.0" encoding="utf-8"?>
<p:tagLst xmlns:a="http://schemas.openxmlformats.org/drawingml/2006/main" xmlns:r="http://schemas.openxmlformats.org/officeDocument/2006/relationships" xmlns:p="http://schemas.openxmlformats.org/presentationml/2006/main">
  <p:tag name="OTLMARKERSHAPE" val="OTL"/>
</p:tagLst>
</file>

<file path=ppt/tags/tag12.xml><?xml version="1.0" encoding="utf-8"?>
<p:tagLst xmlns:a="http://schemas.openxmlformats.org/drawingml/2006/main" xmlns:r="http://schemas.openxmlformats.org/officeDocument/2006/relationships" xmlns:p="http://schemas.openxmlformats.org/presentationml/2006/main">
  <p:tag name="OTLMARKERSHAPE" val="OTL"/>
</p:tagLst>
</file>

<file path=ppt/tags/tag13.xml><?xml version="1.0" encoding="utf-8"?>
<p:tagLst xmlns:a="http://schemas.openxmlformats.org/drawingml/2006/main" xmlns:r="http://schemas.openxmlformats.org/officeDocument/2006/relationships" xmlns:p="http://schemas.openxmlformats.org/presentationml/2006/main">
  <p:tag name="OTLMARKERSHAPE" val="OTL"/>
</p:tagLst>
</file>

<file path=ppt/tags/tag14.xml><?xml version="1.0" encoding="utf-8"?>
<p:tagLst xmlns:a="http://schemas.openxmlformats.org/drawingml/2006/main" xmlns:r="http://schemas.openxmlformats.org/officeDocument/2006/relationships" xmlns:p="http://schemas.openxmlformats.org/presentationml/2006/main">
  <p:tag name="OTLMARKERSHAPE" val="OTL"/>
</p:tagLst>
</file>

<file path=ppt/tags/tag15.xml><?xml version="1.0" encoding="utf-8"?>
<p:tagLst xmlns:a="http://schemas.openxmlformats.org/drawingml/2006/main" xmlns:r="http://schemas.openxmlformats.org/officeDocument/2006/relationships" xmlns:p="http://schemas.openxmlformats.org/presentationml/2006/main">
  <p:tag name="OTLMARKERSHAPE" val="OTL"/>
</p:tagLst>
</file>

<file path=ppt/tags/tag16.xml><?xml version="1.0" encoding="utf-8"?>
<p:tagLst xmlns:a="http://schemas.openxmlformats.org/drawingml/2006/main" xmlns:r="http://schemas.openxmlformats.org/officeDocument/2006/relationships" xmlns:p="http://schemas.openxmlformats.org/presentationml/2006/main">
  <p:tag name="OTLMARKERSHAPE" val="OTL"/>
</p:tagLst>
</file>

<file path=ppt/tags/tag17.xml><?xml version="1.0" encoding="utf-8"?>
<p:tagLst xmlns:a="http://schemas.openxmlformats.org/drawingml/2006/main" xmlns:r="http://schemas.openxmlformats.org/officeDocument/2006/relationships" xmlns:p="http://schemas.openxmlformats.org/presentationml/2006/main">
  <p:tag name="OTLMARKERSHAPE" val="OTL"/>
</p:tagLst>
</file>

<file path=ppt/tags/tag18.xml><?xml version="1.0" encoding="utf-8"?>
<p:tagLst xmlns:a="http://schemas.openxmlformats.org/drawingml/2006/main" xmlns:r="http://schemas.openxmlformats.org/officeDocument/2006/relationships" xmlns:p="http://schemas.openxmlformats.org/presentationml/2006/main">
  <p:tag name="OTLMARKERSHAPE" val="OTL"/>
</p:tagLst>
</file>

<file path=ppt/tags/tag19.xml><?xml version="1.0" encoding="utf-8"?>
<p:tagLst xmlns:a="http://schemas.openxmlformats.org/drawingml/2006/main" xmlns:r="http://schemas.openxmlformats.org/officeDocument/2006/relationships" xmlns:p="http://schemas.openxmlformats.org/presentationml/2006/main">
  <p:tag name="OTLMARKERSHAPE" val="OTL"/>
</p:tagLst>
</file>

<file path=ppt/tags/tag2.xml><?xml version="1.0" encoding="utf-8"?>
<p:tagLst xmlns:a="http://schemas.openxmlformats.org/drawingml/2006/main" xmlns:r="http://schemas.openxmlformats.org/officeDocument/2006/relationships" xmlns:p="http://schemas.openxmlformats.org/presentationml/2006/main">
  <p:tag name="OTLMARKERSHAPE" val="OTL"/>
</p:tagLst>
</file>

<file path=ppt/tags/tag20.xml><?xml version="1.0" encoding="utf-8"?>
<p:tagLst xmlns:a="http://schemas.openxmlformats.org/drawingml/2006/main" xmlns:r="http://schemas.openxmlformats.org/officeDocument/2006/relationships" xmlns:p="http://schemas.openxmlformats.org/presentationml/2006/main">
  <p:tag name="OTLMARKERSHAPE" val="OTL"/>
</p:tagLst>
</file>

<file path=ppt/tags/tag21.xml><?xml version="1.0" encoding="utf-8"?>
<p:tagLst xmlns:a="http://schemas.openxmlformats.org/drawingml/2006/main" xmlns:r="http://schemas.openxmlformats.org/officeDocument/2006/relationships" xmlns:p="http://schemas.openxmlformats.org/presentationml/2006/main">
  <p:tag name="OTLMARKERSHAPE" val="OTL"/>
</p:tagLst>
</file>

<file path=ppt/tags/tag22.xml><?xml version="1.0" encoding="utf-8"?>
<p:tagLst xmlns:a="http://schemas.openxmlformats.org/drawingml/2006/main" xmlns:r="http://schemas.openxmlformats.org/officeDocument/2006/relationships" xmlns:p="http://schemas.openxmlformats.org/presentationml/2006/main">
  <p:tag name="OTLMARKERSHAPE" val="OTL"/>
</p:tagLst>
</file>

<file path=ppt/tags/tag23.xml><?xml version="1.0" encoding="utf-8"?>
<p:tagLst xmlns:a="http://schemas.openxmlformats.org/drawingml/2006/main" xmlns:r="http://schemas.openxmlformats.org/officeDocument/2006/relationships" xmlns:p="http://schemas.openxmlformats.org/presentationml/2006/main">
  <p:tag name="OTLMARKERSHAPE" val="OTL"/>
</p:tagLst>
</file>

<file path=ppt/tags/tag24.xml><?xml version="1.0" encoding="utf-8"?>
<p:tagLst xmlns:a="http://schemas.openxmlformats.org/drawingml/2006/main" xmlns:r="http://schemas.openxmlformats.org/officeDocument/2006/relationships" xmlns:p="http://schemas.openxmlformats.org/presentationml/2006/main">
  <p:tag name="OTLMARKERSHAPE" val="OTL"/>
</p:tagLst>
</file>

<file path=ppt/tags/tag25.xml><?xml version="1.0" encoding="utf-8"?>
<p:tagLst xmlns:a="http://schemas.openxmlformats.org/drawingml/2006/main" xmlns:r="http://schemas.openxmlformats.org/officeDocument/2006/relationships" xmlns:p="http://schemas.openxmlformats.org/presentationml/2006/main">
  <p:tag name="OTLMARKERSHAPE" val="OTL"/>
</p:tagLst>
</file>

<file path=ppt/tags/tag26.xml><?xml version="1.0" encoding="utf-8"?>
<p:tagLst xmlns:a="http://schemas.openxmlformats.org/drawingml/2006/main" xmlns:r="http://schemas.openxmlformats.org/officeDocument/2006/relationships" xmlns:p="http://schemas.openxmlformats.org/presentationml/2006/main">
  <p:tag name="OTLMARKERSHAPE" val="OTL"/>
</p:tagLst>
</file>

<file path=ppt/tags/tag27.xml><?xml version="1.0" encoding="utf-8"?>
<p:tagLst xmlns:a="http://schemas.openxmlformats.org/drawingml/2006/main" xmlns:r="http://schemas.openxmlformats.org/officeDocument/2006/relationships" xmlns:p="http://schemas.openxmlformats.org/presentationml/2006/main">
  <p:tag name="OTLMARKERSHAPE" val="OTL"/>
</p:tagLst>
</file>

<file path=ppt/tags/tag28.xml><?xml version="1.0" encoding="utf-8"?>
<p:tagLst xmlns:a="http://schemas.openxmlformats.org/drawingml/2006/main" xmlns:r="http://schemas.openxmlformats.org/officeDocument/2006/relationships" xmlns:p="http://schemas.openxmlformats.org/presentationml/2006/main">
  <p:tag name="OTLMARKERSHAPE" val="OTL"/>
</p:tagLst>
</file>

<file path=ppt/tags/tag29.xml><?xml version="1.0" encoding="utf-8"?>
<p:tagLst xmlns:a="http://schemas.openxmlformats.org/drawingml/2006/main" xmlns:r="http://schemas.openxmlformats.org/officeDocument/2006/relationships" xmlns:p="http://schemas.openxmlformats.org/presentationml/2006/main">
  <p:tag name="OTLMARKERSHAPE" val="OTL"/>
</p:tagLst>
</file>

<file path=ppt/tags/tag3.xml><?xml version="1.0" encoding="utf-8"?>
<p:tagLst xmlns:a="http://schemas.openxmlformats.org/drawingml/2006/main" xmlns:r="http://schemas.openxmlformats.org/officeDocument/2006/relationships" xmlns:p="http://schemas.openxmlformats.org/presentationml/2006/main">
  <p:tag name="OTLMARKERSHAPE" val="OTL"/>
</p:tagLst>
</file>

<file path=ppt/tags/tag30.xml><?xml version="1.0" encoding="utf-8"?>
<p:tagLst xmlns:a="http://schemas.openxmlformats.org/drawingml/2006/main" xmlns:r="http://schemas.openxmlformats.org/officeDocument/2006/relationships" xmlns:p="http://schemas.openxmlformats.org/presentationml/2006/main">
  <p:tag name="OTLMARKERSHAPE" val="OTL"/>
</p:tagLst>
</file>

<file path=ppt/tags/tag31.xml><?xml version="1.0" encoding="utf-8"?>
<p:tagLst xmlns:a="http://schemas.openxmlformats.org/drawingml/2006/main" xmlns:r="http://schemas.openxmlformats.org/officeDocument/2006/relationships" xmlns:p="http://schemas.openxmlformats.org/presentationml/2006/main">
  <p:tag name="OTLMARKERSHAPE" val="OTL"/>
</p:tagLst>
</file>

<file path=ppt/tags/tag32.xml><?xml version="1.0" encoding="utf-8"?>
<p:tagLst xmlns:a="http://schemas.openxmlformats.org/drawingml/2006/main" xmlns:r="http://schemas.openxmlformats.org/officeDocument/2006/relationships" xmlns:p="http://schemas.openxmlformats.org/presentationml/2006/main">
  <p:tag name="OTLMARKERSHAPE" val="OTL"/>
</p:tagLst>
</file>

<file path=ppt/tags/tag33.xml><?xml version="1.0" encoding="utf-8"?>
<p:tagLst xmlns:a="http://schemas.openxmlformats.org/drawingml/2006/main" xmlns:r="http://schemas.openxmlformats.org/officeDocument/2006/relationships" xmlns:p="http://schemas.openxmlformats.org/presentationml/2006/main">
  <p:tag name="OTLMARKERSHAPE" val="OTL"/>
</p:tagLst>
</file>

<file path=ppt/tags/tag34.xml><?xml version="1.0" encoding="utf-8"?>
<p:tagLst xmlns:a="http://schemas.openxmlformats.org/drawingml/2006/main" xmlns:r="http://schemas.openxmlformats.org/officeDocument/2006/relationships" xmlns:p="http://schemas.openxmlformats.org/presentationml/2006/main">
  <p:tag name="OTLMARKERSHAPE" val="OTL"/>
</p:tagLst>
</file>

<file path=ppt/tags/tag35.xml><?xml version="1.0" encoding="utf-8"?>
<p:tagLst xmlns:a="http://schemas.openxmlformats.org/drawingml/2006/main" xmlns:r="http://schemas.openxmlformats.org/officeDocument/2006/relationships" xmlns:p="http://schemas.openxmlformats.org/presentationml/2006/main">
  <p:tag name="OTLMARKERSHAPE" val="OTL"/>
</p:tagLst>
</file>

<file path=ppt/tags/tag36.xml><?xml version="1.0" encoding="utf-8"?>
<p:tagLst xmlns:a="http://schemas.openxmlformats.org/drawingml/2006/main" xmlns:r="http://schemas.openxmlformats.org/officeDocument/2006/relationships" xmlns:p="http://schemas.openxmlformats.org/presentationml/2006/main">
  <p:tag name="OTLMARKERSHAPE" val="OTL"/>
</p:tagLst>
</file>

<file path=ppt/tags/tag37.xml><?xml version="1.0" encoding="utf-8"?>
<p:tagLst xmlns:a="http://schemas.openxmlformats.org/drawingml/2006/main" xmlns:r="http://schemas.openxmlformats.org/officeDocument/2006/relationships" xmlns:p="http://schemas.openxmlformats.org/presentationml/2006/main">
  <p:tag name="OTLMARKERSHAPE" val="OTL"/>
</p:tagLst>
</file>

<file path=ppt/tags/tag38.xml><?xml version="1.0" encoding="utf-8"?>
<p:tagLst xmlns:a="http://schemas.openxmlformats.org/drawingml/2006/main" xmlns:r="http://schemas.openxmlformats.org/officeDocument/2006/relationships" xmlns:p="http://schemas.openxmlformats.org/presentationml/2006/main">
  <p:tag name="OTLMARKERSHAPE" val="OTL"/>
</p:tagLst>
</file>

<file path=ppt/tags/tag39.xml><?xml version="1.0" encoding="utf-8"?>
<p:tagLst xmlns:a="http://schemas.openxmlformats.org/drawingml/2006/main" xmlns:r="http://schemas.openxmlformats.org/officeDocument/2006/relationships" xmlns:p="http://schemas.openxmlformats.org/presentationml/2006/main">
  <p:tag name="OTLMARKERSHAPE" val="OTL"/>
</p:tagLst>
</file>

<file path=ppt/tags/tag4.xml><?xml version="1.0" encoding="utf-8"?>
<p:tagLst xmlns:a="http://schemas.openxmlformats.org/drawingml/2006/main" xmlns:r="http://schemas.openxmlformats.org/officeDocument/2006/relationships" xmlns:p="http://schemas.openxmlformats.org/presentationml/2006/main">
  <p:tag name="OTLMARKERSHAPE" val="OTL"/>
</p:tagLst>
</file>

<file path=ppt/tags/tag40.xml><?xml version="1.0" encoding="utf-8"?>
<p:tagLst xmlns:a="http://schemas.openxmlformats.org/drawingml/2006/main" xmlns:r="http://schemas.openxmlformats.org/officeDocument/2006/relationships" xmlns:p="http://schemas.openxmlformats.org/presentationml/2006/main">
  <p:tag name="OTLMARKERSHAPE" val="OTL"/>
</p:tagLst>
</file>

<file path=ppt/tags/tag41.xml><?xml version="1.0" encoding="utf-8"?>
<p:tagLst xmlns:a="http://schemas.openxmlformats.org/drawingml/2006/main" xmlns:r="http://schemas.openxmlformats.org/officeDocument/2006/relationships" xmlns:p="http://schemas.openxmlformats.org/presentationml/2006/main">
  <p:tag name="OTLMARKERSHAPE" val="OTL"/>
</p:tagLst>
</file>

<file path=ppt/tags/tag42.xml><?xml version="1.0" encoding="utf-8"?>
<p:tagLst xmlns:a="http://schemas.openxmlformats.org/drawingml/2006/main" xmlns:r="http://schemas.openxmlformats.org/officeDocument/2006/relationships" xmlns:p="http://schemas.openxmlformats.org/presentationml/2006/main">
  <p:tag name="OTLMARKERSHAPE" val="OTL"/>
</p:tagLst>
</file>

<file path=ppt/tags/tag43.xml><?xml version="1.0" encoding="utf-8"?>
<p:tagLst xmlns:a="http://schemas.openxmlformats.org/drawingml/2006/main" xmlns:r="http://schemas.openxmlformats.org/officeDocument/2006/relationships" xmlns:p="http://schemas.openxmlformats.org/presentationml/2006/main">
  <p:tag name="OTLMARKERSHAPE" val="OTL"/>
</p:tagLst>
</file>

<file path=ppt/tags/tag44.xml><?xml version="1.0" encoding="utf-8"?>
<p:tagLst xmlns:a="http://schemas.openxmlformats.org/drawingml/2006/main" xmlns:r="http://schemas.openxmlformats.org/officeDocument/2006/relationships" xmlns:p="http://schemas.openxmlformats.org/presentationml/2006/main">
  <p:tag name="OTLMARKERSHAPE" val="OTL"/>
</p:tagLst>
</file>

<file path=ppt/tags/tag45.xml><?xml version="1.0" encoding="utf-8"?>
<p:tagLst xmlns:a="http://schemas.openxmlformats.org/drawingml/2006/main" xmlns:r="http://schemas.openxmlformats.org/officeDocument/2006/relationships" xmlns:p="http://schemas.openxmlformats.org/presentationml/2006/main">
  <p:tag name="OTLMARKERSHAPE" val="OTL"/>
</p:tagLst>
</file>

<file path=ppt/tags/tag46.xml><?xml version="1.0" encoding="utf-8"?>
<p:tagLst xmlns:a="http://schemas.openxmlformats.org/drawingml/2006/main" xmlns:r="http://schemas.openxmlformats.org/officeDocument/2006/relationships" xmlns:p="http://schemas.openxmlformats.org/presentationml/2006/main">
  <p:tag name="OTLMARKERSHAPE" val="OTL"/>
</p:tagLst>
</file>

<file path=ppt/tags/tag47.xml><?xml version="1.0" encoding="utf-8"?>
<p:tagLst xmlns:a="http://schemas.openxmlformats.org/drawingml/2006/main" xmlns:r="http://schemas.openxmlformats.org/officeDocument/2006/relationships" xmlns:p="http://schemas.openxmlformats.org/presentationml/2006/main">
  <p:tag name="OTLMARKERSHAPE" val="OTL"/>
</p:tagLst>
</file>

<file path=ppt/tags/tag48.xml><?xml version="1.0" encoding="utf-8"?>
<p:tagLst xmlns:a="http://schemas.openxmlformats.org/drawingml/2006/main" xmlns:r="http://schemas.openxmlformats.org/officeDocument/2006/relationships" xmlns:p="http://schemas.openxmlformats.org/presentationml/2006/main">
  <p:tag name="OTLMARKERSHAPE" val="OTL"/>
</p:tagLst>
</file>

<file path=ppt/tags/tag49.xml><?xml version="1.0" encoding="utf-8"?>
<p:tagLst xmlns:a="http://schemas.openxmlformats.org/drawingml/2006/main" xmlns:r="http://schemas.openxmlformats.org/officeDocument/2006/relationships" xmlns:p="http://schemas.openxmlformats.org/presentationml/2006/main">
  <p:tag name="OTLMARKERSHAPE" val="OTL"/>
</p:tagLst>
</file>

<file path=ppt/tags/tag5.xml><?xml version="1.0" encoding="utf-8"?>
<p:tagLst xmlns:a="http://schemas.openxmlformats.org/drawingml/2006/main" xmlns:r="http://schemas.openxmlformats.org/officeDocument/2006/relationships" xmlns:p="http://schemas.openxmlformats.org/presentationml/2006/main">
  <p:tag name="OTLMARKERSHAPE" val="OTL"/>
</p:tagLst>
</file>

<file path=ppt/tags/tag50.xml><?xml version="1.0" encoding="utf-8"?>
<p:tagLst xmlns:a="http://schemas.openxmlformats.org/drawingml/2006/main" xmlns:r="http://schemas.openxmlformats.org/officeDocument/2006/relationships" xmlns:p="http://schemas.openxmlformats.org/presentationml/2006/main">
  <p:tag name="OTLMARKERSHAPE" val="OTL"/>
</p:tagLst>
</file>

<file path=ppt/tags/tag51.xml><?xml version="1.0" encoding="utf-8"?>
<p:tagLst xmlns:a="http://schemas.openxmlformats.org/drawingml/2006/main" xmlns:r="http://schemas.openxmlformats.org/officeDocument/2006/relationships" xmlns:p="http://schemas.openxmlformats.org/presentationml/2006/main">
  <p:tag name="OTLMARKERSHAPE" val="OTL"/>
</p:tagLst>
</file>

<file path=ppt/tags/tag52.xml><?xml version="1.0" encoding="utf-8"?>
<p:tagLst xmlns:a="http://schemas.openxmlformats.org/drawingml/2006/main" xmlns:r="http://schemas.openxmlformats.org/officeDocument/2006/relationships" xmlns:p="http://schemas.openxmlformats.org/presentationml/2006/main">
  <p:tag name="OTLMARKERSHAPE" val="OTL"/>
</p:tagLst>
</file>

<file path=ppt/tags/tag6.xml><?xml version="1.0" encoding="utf-8"?>
<p:tagLst xmlns:a="http://schemas.openxmlformats.org/drawingml/2006/main" xmlns:r="http://schemas.openxmlformats.org/officeDocument/2006/relationships" xmlns:p="http://schemas.openxmlformats.org/presentationml/2006/main">
  <p:tag name="OTLMARKERSHAPE" val="OTL"/>
</p:tagLst>
</file>

<file path=ppt/tags/tag7.xml><?xml version="1.0" encoding="utf-8"?>
<p:tagLst xmlns:a="http://schemas.openxmlformats.org/drawingml/2006/main" xmlns:r="http://schemas.openxmlformats.org/officeDocument/2006/relationships" xmlns:p="http://schemas.openxmlformats.org/presentationml/2006/main">
  <p:tag name="OTLMARKERSHAPE" val="OTL"/>
</p:tagLst>
</file>

<file path=ppt/tags/tag8.xml><?xml version="1.0" encoding="utf-8"?>
<p:tagLst xmlns:a="http://schemas.openxmlformats.org/drawingml/2006/main" xmlns:r="http://schemas.openxmlformats.org/officeDocument/2006/relationships" xmlns:p="http://schemas.openxmlformats.org/presentationml/2006/main">
  <p:tag name="OTLMARKERSHAPE" val="OTL"/>
</p:tagLst>
</file>

<file path=ppt/tags/tag9.xml><?xml version="1.0" encoding="utf-8"?>
<p:tagLst xmlns:a="http://schemas.openxmlformats.org/drawingml/2006/main" xmlns:r="http://schemas.openxmlformats.org/officeDocument/2006/relationships" xmlns:p="http://schemas.openxmlformats.org/presentationml/2006/main">
  <p:tag name="OTLMARKERSHAPE" val="OTL"/>
</p:tagLst>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71103 Matthes English Master Slide Deck (wide).potx" id="{91040FA8-FD49-4102-AC41-84BC0B08C488}" vid="{045BDA8C-0E4E-43FE-921F-341BE0C2864F}"/>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Initial Meeting v2</Template>
  <TotalTime>0</TotalTime>
  <Words>6235</Words>
  <Application>Microsoft Office PowerPoint</Application>
  <PresentationFormat>Breitbild</PresentationFormat>
  <Paragraphs>823</Paragraphs>
  <Slides>50</Slides>
  <Notes>7</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50</vt:i4>
      </vt:variant>
    </vt:vector>
  </HeadingPairs>
  <TitlesOfParts>
    <vt:vector size="59" baseType="lpstr">
      <vt:lpstr>Arial Unicode MS</vt:lpstr>
      <vt:lpstr>Helvetica Neue</vt:lpstr>
      <vt:lpstr>Open Sans</vt:lpstr>
      <vt:lpstr>Open Sans Light</vt:lpstr>
      <vt:lpstr>TUM Neue Helvetica 75 Bold</vt:lpstr>
      <vt:lpstr>Arial</vt:lpstr>
      <vt:lpstr>Calibri</vt:lpstr>
      <vt:lpstr>Wingdings</vt:lpstr>
      <vt:lpstr>Slides sebis 2013 2</vt:lpstr>
      <vt:lpstr>A Multivocal Literature Review of Current Tools for Increasing the Degree of Automation in the Development of Secure and Privacy Compliant Applications</vt:lpstr>
      <vt:lpstr>Outline</vt:lpstr>
      <vt:lpstr>Motivation and background (cont’d)</vt:lpstr>
      <vt:lpstr>Motivation and background (cont’d)</vt:lpstr>
      <vt:lpstr>Outline</vt:lpstr>
      <vt:lpstr>Methodology</vt:lpstr>
      <vt:lpstr>Methodology (cont’d)</vt:lpstr>
      <vt:lpstr>Research questions</vt:lpstr>
      <vt:lpstr>BSIMM10</vt:lpstr>
      <vt:lpstr>Search strategy</vt:lpstr>
      <vt:lpstr>Search strategy (cont’d)</vt:lpstr>
      <vt:lpstr>Search strategy (cont’d)</vt:lpstr>
      <vt:lpstr>Outline</vt:lpstr>
      <vt:lpstr>Key drivers for automation tools</vt:lpstr>
      <vt:lpstr>Tool classification</vt:lpstr>
      <vt:lpstr>Tool classification (cont’d)</vt:lpstr>
      <vt:lpstr>Tool classification (cont’d)</vt:lpstr>
      <vt:lpstr>Tool-support of BSIMM10-activities</vt:lpstr>
      <vt:lpstr>Tool-support of BSIMM10-activities (cont’d)</vt:lpstr>
      <vt:lpstr>Tool-support of BSIMM10-activities (cont’d)</vt:lpstr>
      <vt:lpstr>Tool-support of BSIMM10-activities (cont’d)</vt:lpstr>
      <vt:lpstr>Tool-support of BSIMM10-activities (cont’d)</vt:lpstr>
      <vt:lpstr>Outline</vt:lpstr>
      <vt:lpstr>Conclusion</vt:lpstr>
      <vt:lpstr>Limitations</vt:lpstr>
      <vt:lpstr>Limitations (cont’d)</vt:lpstr>
      <vt:lpstr>Outline</vt:lpstr>
      <vt:lpstr>Bibliography</vt:lpstr>
      <vt:lpstr>PowerPoint-Präsentation</vt:lpstr>
      <vt:lpstr>PowerPoint-Präsentation</vt:lpstr>
      <vt:lpstr>Schedule</vt:lpstr>
      <vt:lpstr>Motivation and background</vt:lpstr>
      <vt:lpstr>Not so different after all</vt:lpstr>
      <vt:lpstr>Questions to determine the need for an MLR</vt:lpstr>
      <vt:lpstr>DevOps </vt:lpstr>
      <vt:lpstr>Knowledge of developers (2018)</vt:lpstr>
      <vt:lpstr>Security standards and model (2016)</vt:lpstr>
      <vt:lpstr>OWASP</vt:lpstr>
      <vt:lpstr>Security practices with rating</vt:lpstr>
      <vt:lpstr>Quality assessment in MLRs</vt:lpstr>
      <vt:lpstr>Quality assessment in MLRs (cont’d)</vt:lpstr>
      <vt:lpstr>PowerPoint-Präsentation</vt:lpstr>
      <vt:lpstr>BSIMM10</vt:lpstr>
      <vt:lpstr>BSIMM10 (cont’d)</vt:lpstr>
      <vt:lpstr>Demographic distribution of grey and academic literature</vt:lpstr>
      <vt:lpstr>Tool-support of BSIMM10-activities</vt:lpstr>
      <vt:lpstr>Distribution between free and commercial tools</vt:lpstr>
      <vt:lpstr>Tool-support of BSIMM10-activities</vt:lpstr>
      <vt:lpstr>Cross-tool-integration</vt:lpstr>
      <vt:lpstr>Bibliography</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Copyright sebis</dc:description>
  <cp:lastModifiedBy/>
  <cp:revision>1</cp:revision>
  <dcterms:created xsi:type="dcterms:W3CDTF">2020-06-04T15:10:22Z</dcterms:created>
  <dcterms:modified xsi:type="dcterms:W3CDTF">2020-11-23T01:35:39Z</dcterms:modified>
</cp:coreProperties>
</file>